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1" r:id="rId1"/>
  </p:sldMasterIdLst>
  <p:notesMasterIdLst>
    <p:notesMasterId r:id="rId33"/>
  </p:notesMasterIdLst>
  <p:sldIdLst>
    <p:sldId id="258" r:id="rId2"/>
    <p:sldId id="259" r:id="rId3"/>
    <p:sldId id="270" r:id="rId4"/>
    <p:sldId id="271" r:id="rId5"/>
    <p:sldId id="290" r:id="rId6"/>
    <p:sldId id="288" r:id="rId7"/>
    <p:sldId id="265" r:id="rId8"/>
    <p:sldId id="289" r:id="rId9"/>
    <p:sldId id="256" r:id="rId10"/>
    <p:sldId id="300" r:id="rId11"/>
    <p:sldId id="312" r:id="rId12"/>
    <p:sldId id="314" r:id="rId13"/>
    <p:sldId id="315" r:id="rId14"/>
    <p:sldId id="316" r:id="rId15"/>
    <p:sldId id="317" r:id="rId16"/>
    <p:sldId id="320" r:id="rId17"/>
    <p:sldId id="321" r:id="rId18"/>
    <p:sldId id="322" r:id="rId19"/>
    <p:sldId id="323" r:id="rId20"/>
    <p:sldId id="324" r:id="rId21"/>
    <p:sldId id="325" r:id="rId22"/>
    <p:sldId id="326" r:id="rId23"/>
    <p:sldId id="327" r:id="rId24"/>
    <p:sldId id="306" r:id="rId25"/>
    <p:sldId id="307" r:id="rId26"/>
    <p:sldId id="308" r:id="rId27"/>
    <p:sldId id="328" r:id="rId28"/>
    <p:sldId id="310" r:id="rId29"/>
    <p:sldId id="318" r:id="rId30"/>
    <p:sldId id="279" r:id="rId31"/>
    <p:sldId id="329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FE4B"/>
    <a:srgbClr val="FF980D"/>
    <a:srgbClr val="F9FF2C"/>
    <a:srgbClr val="FFFF66"/>
    <a:srgbClr val="FF980A"/>
    <a:srgbClr val="FF1565"/>
    <a:srgbClr val="FF9710"/>
    <a:srgbClr val="357E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647D2F-69A5-4820-8DD8-1DB44B41AA93}">
  <a:tblStyle styleId="{CE647D2F-69A5-4820-8DD8-1DB44B41AA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59122" autoAdjust="0"/>
  </p:normalViewPr>
  <p:slideViewPr>
    <p:cSldViewPr snapToGrid="0">
      <p:cViewPr varScale="1">
        <p:scale>
          <a:sx n="93" d="100"/>
          <a:sy n="93" d="100"/>
        </p:scale>
        <p:origin x="21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204005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 Introductions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3585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Brief explanation of what done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Used</a:t>
            </a:r>
            <a:r>
              <a:rPr lang="en-US" baseline="0" dirty="0"/>
              <a:t> </a:t>
            </a:r>
            <a:r>
              <a:rPr lang="en-US" baseline="0" dirty="0" err="1"/>
              <a:t>github</a:t>
            </a:r>
            <a:r>
              <a:rPr lang="en-US" baseline="0" dirty="0"/>
              <a:t> </a:t>
            </a:r>
            <a:r>
              <a:rPr lang="en-US" baseline="0" dirty="0" err="1"/>
              <a:t>javascript</a:t>
            </a:r>
            <a:r>
              <a:rPr lang="en-US" baseline="0" dirty="0"/>
              <a:t> project to build our mockup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Initially survey groups submit their own questions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End goal Algorithm or even AI to generate questions and get answers from the NDM tables – by bringing in the data, for example via the </a:t>
            </a:r>
            <a:r>
              <a:rPr lang="en-US" baseline="0" dirty="0" err="1"/>
              <a:t>StatCan</a:t>
            </a:r>
            <a:r>
              <a:rPr lang="en-US" baseline="0" dirty="0"/>
              <a:t> API, and automatically analyzing it to determine </a:t>
            </a:r>
            <a:r>
              <a:rPr lang="en-US" baseline="0" dirty="0" err="1"/>
              <a:t>eg</a:t>
            </a:r>
            <a:r>
              <a:rPr lang="en-US" baseline="0" dirty="0"/>
              <a:t> highest number of imports of a given commodity and use that to determine the answer, and can also find incorrect answers from the same data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Can also use algorithm, machine learning to tailor questions based on user responses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Tailor questions based on user input of location, age, etc.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Potential collaboration with other government agencies for Qs and data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Will</a:t>
            </a:r>
            <a:r>
              <a:rPr lang="en-US" baseline="0" dirty="0"/>
              <a:t> collect demographic information and potential to collect other information during gameplay (i.e. what categories people don’t know about)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-ex. No one knows about trade – build a bigger public presence with </a:t>
            </a:r>
            <a:r>
              <a:rPr lang="en-US" baseline="0" dirty="0" err="1"/>
              <a:t>infographs</a:t>
            </a:r>
            <a:r>
              <a:rPr lang="en-US" baseline="0" dirty="0"/>
              <a:t> and media outreach when learning this.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88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u="none" strike="noStrike" cap="none" baseline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64321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07072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12931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22976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6105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56264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022896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84331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1400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Problem we are trying</a:t>
            </a:r>
            <a:r>
              <a:rPr lang="en-US" baseline="0" dirty="0"/>
              <a:t> to solve</a:t>
            </a:r>
          </a:p>
          <a:p>
            <a:endParaRPr lang="en-CA" sz="11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lang="en-CA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does your game or gamified procedure benefit and engage with Canadians?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u="none" strike="noStrike" cap="none" baseline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baseline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General public doesn’t know what we do/have. Limited visibility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100" b="0" i="0" u="none" strike="noStrike" cap="none" baseline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If they don’t know why it is important then they are less likely to respond (decreased response rates across the department)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7570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Aka game crashes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74839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98850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67523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-if collecting</a:t>
            </a:r>
            <a:r>
              <a:rPr lang="en-CA" baseline="0" dirty="0"/>
              <a:t> data then the response database that collects user response data needs to be adequately secure to </a:t>
            </a:r>
            <a:r>
              <a:rPr lang="en-CA" baseline="0" dirty="0" err="1"/>
              <a:t>statcan</a:t>
            </a:r>
            <a:r>
              <a:rPr lang="en-CA" baseline="0" dirty="0"/>
              <a:t> standards</a:t>
            </a: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23910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 a different approach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15434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 a </a:t>
            </a:r>
            <a:r>
              <a:rPr lang="en-US"/>
              <a:t>different approach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25648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 a </a:t>
            </a:r>
            <a:r>
              <a:rPr lang="en-US"/>
              <a:t>different approach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074733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 a different approach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11614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 a different approach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09449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 a different approach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2850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Mention a lot of this might be from industry viewers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72678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9197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Again discuss the fact that a lot of our data is from industry for industry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5174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Problem we are trying</a:t>
            </a:r>
            <a:r>
              <a:rPr lang="en-US" baseline="0" dirty="0"/>
              <a:t> to solve</a:t>
            </a:r>
          </a:p>
          <a:p>
            <a:endParaRPr lang="en-CA" sz="11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lang="en-CA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does your game or gamified procedure benefit and engage with Canadians?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6705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Use </a:t>
            </a:r>
            <a:r>
              <a:rPr lang="en-US" dirty="0" err="1"/>
              <a:t>StatCan</a:t>
            </a:r>
            <a:r>
              <a:rPr lang="en-US" dirty="0"/>
              <a:t> data for family fun and educating children</a:t>
            </a:r>
            <a:r>
              <a:rPr lang="en-US" baseline="0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38833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Use </a:t>
            </a:r>
            <a:r>
              <a:rPr lang="en-US" dirty="0" err="1"/>
              <a:t>Statcan</a:t>
            </a:r>
            <a:r>
              <a:rPr lang="en-US" dirty="0"/>
              <a:t> Data </a:t>
            </a:r>
            <a:r>
              <a:rPr lang="en-US" baseline="0" dirty="0"/>
              <a:t>as teaching tool to help youth understand the important of a national statistics agency and the data produced.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30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Use</a:t>
            </a:r>
            <a:r>
              <a:rPr lang="en-US" baseline="0" dirty="0"/>
              <a:t> </a:t>
            </a:r>
            <a:r>
              <a:rPr lang="en-US" baseline="0" dirty="0" err="1"/>
              <a:t>StatCan</a:t>
            </a:r>
            <a:r>
              <a:rPr lang="en-US" baseline="0" dirty="0"/>
              <a:t> data as a learning tool </a:t>
            </a:r>
            <a:r>
              <a:rPr lang="en-US" dirty="0"/>
              <a:t>on airline in order to familiarize self with Canadian statistics.  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Mention O Canada prior to next slide – something about </a:t>
            </a:r>
            <a:r>
              <a:rPr lang="en-US" dirty="0" err="1"/>
              <a:t>Janly</a:t>
            </a:r>
            <a:r>
              <a:rPr lang="en-US" dirty="0"/>
              <a:t> learning the national anthem before the citizenship test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7800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 Name -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7861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 flipH="1">
            <a:off x="6177275" y="-42338"/>
            <a:ext cx="3688200" cy="22461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 rot="5400000" flipH="1">
            <a:off x="-698074" y="3247200"/>
            <a:ext cx="3573900" cy="21771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 rot="-5400000" flipH="1">
            <a:off x="-428544" y="2831032"/>
            <a:ext cx="2195100" cy="1338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 rot="-5400000" flipH="1">
            <a:off x="563748" y="2068298"/>
            <a:ext cx="1518900" cy="9255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 rot="5400000" flipH="1">
            <a:off x="7217675" y="1270025"/>
            <a:ext cx="2394600" cy="14589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 rot="-5400000" flipH="1">
            <a:off x="7315902" y="2802275"/>
            <a:ext cx="1027800" cy="6261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 rot="-5400000" flipH="1">
            <a:off x="6337825" y="578875"/>
            <a:ext cx="1520100" cy="9261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"/>
          <p:cNvSpPr txBox="1">
            <a:spLocks noGrp="1"/>
          </p:cNvSpPr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1" name="Google Shape;101;p8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02" name="Google Shape;102;p8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8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8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8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08" name="Google Shape;108;p8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mall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0"/>
          <p:cNvGrpSpPr/>
          <p:nvPr/>
        </p:nvGrpSpPr>
        <p:grpSpPr>
          <a:xfrm>
            <a:off x="7934863" y="4"/>
            <a:ext cx="1209179" cy="2774603"/>
            <a:chOff x="7395202" y="-6"/>
            <a:chExt cx="1748884" cy="4013021"/>
          </a:xfrm>
        </p:grpSpPr>
        <p:sp>
          <p:nvSpPr>
            <p:cNvPr id="131" name="Google Shape;131;p10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0"/>
          <p:cNvGrpSpPr/>
          <p:nvPr/>
        </p:nvGrpSpPr>
        <p:grpSpPr>
          <a:xfrm>
            <a:off x="-1" y="2232486"/>
            <a:ext cx="874634" cy="2911268"/>
            <a:chOff x="3" y="2750304"/>
            <a:chExt cx="722480" cy="2404814"/>
          </a:xfrm>
        </p:grpSpPr>
        <p:sp>
          <p:nvSpPr>
            <p:cNvPr id="137" name="Google Shape;137;p10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0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0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0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mall" type="blank" preserve="1">
  <p:cSld name="Blank small_outline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0"/>
          <p:cNvGrpSpPr/>
          <p:nvPr/>
        </p:nvGrpSpPr>
        <p:grpSpPr>
          <a:xfrm>
            <a:off x="7934863" y="4"/>
            <a:ext cx="1209179" cy="2774603"/>
            <a:chOff x="7395202" y="-6"/>
            <a:chExt cx="1748884" cy="4013021"/>
          </a:xfrm>
        </p:grpSpPr>
        <p:sp>
          <p:nvSpPr>
            <p:cNvPr id="131" name="Google Shape;131;p10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0"/>
          <p:cNvGrpSpPr/>
          <p:nvPr/>
        </p:nvGrpSpPr>
        <p:grpSpPr>
          <a:xfrm>
            <a:off x="-1" y="2232486"/>
            <a:ext cx="874634" cy="2911268"/>
            <a:chOff x="3" y="2750304"/>
            <a:chExt cx="722480" cy="2404814"/>
          </a:xfrm>
        </p:grpSpPr>
        <p:sp>
          <p:nvSpPr>
            <p:cNvPr id="137" name="Google Shape;137;p10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0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0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0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TextBox 18"/>
          <p:cNvSpPr txBox="1"/>
          <p:nvPr userDrawn="1"/>
        </p:nvSpPr>
        <p:spPr>
          <a:xfrm>
            <a:off x="1535215" y="45716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Problem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3027909" y="4571691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Solution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4503176" y="4581091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Implementation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6312633" y="4592797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Benefits</a:t>
            </a:r>
            <a:endParaRPr lang="en-CA" dirty="0">
              <a:solidFill>
                <a:srgbClr val="357EB9"/>
              </a:solidFill>
            </a:endParaRPr>
          </a:p>
        </p:txBody>
      </p:sp>
      <p:cxnSp>
        <p:nvCxnSpPr>
          <p:cNvPr id="23" name="Straight Connector 22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9035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mall" type="blank" preserve="1">
  <p:cSld name="1_Blank small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0"/>
          <p:cNvGrpSpPr/>
          <p:nvPr/>
        </p:nvGrpSpPr>
        <p:grpSpPr>
          <a:xfrm>
            <a:off x="7934863" y="4"/>
            <a:ext cx="1209179" cy="2774603"/>
            <a:chOff x="7395202" y="-6"/>
            <a:chExt cx="1748884" cy="4013021"/>
          </a:xfrm>
        </p:grpSpPr>
        <p:sp>
          <p:nvSpPr>
            <p:cNvPr id="131" name="Google Shape;131;p10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0"/>
          <p:cNvGrpSpPr/>
          <p:nvPr/>
        </p:nvGrpSpPr>
        <p:grpSpPr>
          <a:xfrm>
            <a:off x="-1" y="2232486"/>
            <a:ext cx="874634" cy="2911268"/>
            <a:chOff x="3" y="2750304"/>
            <a:chExt cx="722480" cy="2404814"/>
          </a:xfrm>
        </p:grpSpPr>
        <p:sp>
          <p:nvSpPr>
            <p:cNvPr id="137" name="Google Shape;137;p10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0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0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0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Straight Connector 28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 userDrawn="1"/>
        </p:nvSpPr>
        <p:spPr>
          <a:xfrm>
            <a:off x="1535215" y="4531242"/>
            <a:ext cx="1078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980D"/>
                </a:solidFill>
              </a:rPr>
              <a:t>Problem</a:t>
            </a:r>
            <a:endParaRPr lang="en-CA" sz="1600" dirty="0">
              <a:solidFill>
                <a:srgbClr val="FF980D"/>
              </a:solidFill>
            </a:endParaRPr>
          </a:p>
        </p:txBody>
      </p:sp>
      <p:sp>
        <p:nvSpPr>
          <p:cNvPr id="31" name="TextBox 30"/>
          <p:cNvSpPr txBox="1"/>
          <p:nvPr userDrawn="1"/>
        </p:nvSpPr>
        <p:spPr>
          <a:xfrm>
            <a:off x="3027909" y="45810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Solution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32" name="TextBox 31"/>
          <p:cNvSpPr txBox="1"/>
          <p:nvPr userDrawn="1"/>
        </p:nvSpPr>
        <p:spPr>
          <a:xfrm>
            <a:off x="4503176" y="4581091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Implementation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33" name="TextBox 32"/>
          <p:cNvSpPr txBox="1"/>
          <p:nvPr userDrawn="1"/>
        </p:nvSpPr>
        <p:spPr>
          <a:xfrm>
            <a:off x="6312633" y="4581090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Benefits</a:t>
            </a:r>
            <a:endParaRPr lang="en-CA" dirty="0">
              <a:solidFill>
                <a:srgbClr val="357E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90408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mall" type="blank" preserve="1">
  <p:cSld name="1_Blank small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0"/>
          <p:cNvGrpSpPr/>
          <p:nvPr/>
        </p:nvGrpSpPr>
        <p:grpSpPr>
          <a:xfrm>
            <a:off x="7934863" y="4"/>
            <a:ext cx="1209179" cy="2774603"/>
            <a:chOff x="7395202" y="-6"/>
            <a:chExt cx="1748884" cy="4013021"/>
          </a:xfrm>
        </p:grpSpPr>
        <p:sp>
          <p:nvSpPr>
            <p:cNvPr id="131" name="Google Shape;131;p10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0"/>
          <p:cNvGrpSpPr/>
          <p:nvPr/>
        </p:nvGrpSpPr>
        <p:grpSpPr>
          <a:xfrm>
            <a:off x="-1" y="2232486"/>
            <a:ext cx="874634" cy="2911268"/>
            <a:chOff x="3" y="2750304"/>
            <a:chExt cx="722480" cy="2404814"/>
          </a:xfrm>
        </p:grpSpPr>
        <p:sp>
          <p:nvSpPr>
            <p:cNvPr id="137" name="Google Shape;137;p10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0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0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0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TextBox 23"/>
          <p:cNvSpPr txBox="1"/>
          <p:nvPr userDrawn="1"/>
        </p:nvSpPr>
        <p:spPr>
          <a:xfrm>
            <a:off x="1535215" y="45716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Problem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3027909" y="4577408"/>
            <a:ext cx="1078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9710"/>
                </a:solidFill>
              </a:rPr>
              <a:t>Solution</a:t>
            </a:r>
            <a:endParaRPr lang="en-CA" sz="1600" dirty="0">
              <a:solidFill>
                <a:srgbClr val="FF9710"/>
              </a:solidFill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4503176" y="4581091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Implementation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6312633" y="4581091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Benefits</a:t>
            </a:r>
            <a:endParaRPr lang="en-CA" dirty="0">
              <a:solidFill>
                <a:srgbClr val="357EB9"/>
              </a:solidFill>
            </a:endParaRPr>
          </a:p>
        </p:txBody>
      </p:sp>
      <p:cxnSp>
        <p:nvCxnSpPr>
          <p:cNvPr id="28" name="Straight Connector 27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9327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mall" type="blank" preserve="1">
  <p:cSld name="1_Blank small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0"/>
          <p:cNvGrpSpPr/>
          <p:nvPr/>
        </p:nvGrpSpPr>
        <p:grpSpPr>
          <a:xfrm>
            <a:off x="7934863" y="4"/>
            <a:ext cx="1209179" cy="2774603"/>
            <a:chOff x="7395202" y="-6"/>
            <a:chExt cx="1748884" cy="4013021"/>
          </a:xfrm>
        </p:grpSpPr>
        <p:sp>
          <p:nvSpPr>
            <p:cNvPr id="131" name="Google Shape;131;p10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0"/>
          <p:cNvGrpSpPr/>
          <p:nvPr/>
        </p:nvGrpSpPr>
        <p:grpSpPr>
          <a:xfrm>
            <a:off x="-1" y="2232486"/>
            <a:ext cx="874634" cy="2911268"/>
            <a:chOff x="3" y="2750304"/>
            <a:chExt cx="722480" cy="2404814"/>
          </a:xfrm>
        </p:grpSpPr>
        <p:sp>
          <p:nvSpPr>
            <p:cNvPr id="137" name="Google Shape;137;p10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0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0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0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TextBox 23"/>
          <p:cNvSpPr txBox="1"/>
          <p:nvPr userDrawn="1"/>
        </p:nvSpPr>
        <p:spPr>
          <a:xfrm>
            <a:off x="1535215" y="45716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Problem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3027909" y="4571691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Solution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4331990" y="4577408"/>
            <a:ext cx="1584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9710"/>
                </a:solidFill>
              </a:rPr>
              <a:t>Implementation</a:t>
            </a:r>
            <a:endParaRPr lang="en-CA" sz="1600" dirty="0">
              <a:solidFill>
                <a:srgbClr val="FF9710"/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6290056" y="4576440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Benefits</a:t>
            </a:r>
            <a:endParaRPr lang="en-CA" dirty="0">
              <a:solidFill>
                <a:srgbClr val="357EB9"/>
              </a:solidFill>
            </a:endParaRPr>
          </a:p>
        </p:txBody>
      </p:sp>
      <p:cxnSp>
        <p:nvCxnSpPr>
          <p:cNvPr id="28" name="Straight Connector 27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340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mall" type="blank" preserve="1">
  <p:cSld name="1_Blank small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0"/>
          <p:cNvGrpSpPr/>
          <p:nvPr/>
        </p:nvGrpSpPr>
        <p:grpSpPr>
          <a:xfrm>
            <a:off x="7934863" y="4"/>
            <a:ext cx="1209179" cy="2774603"/>
            <a:chOff x="7395202" y="-6"/>
            <a:chExt cx="1748884" cy="4013021"/>
          </a:xfrm>
        </p:grpSpPr>
        <p:sp>
          <p:nvSpPr>
            <p:cNvPr id="131" name="Google Shape;131;p10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0"/>
          <p:cNvGrpSpPr/>
          <p:nvPr/>
        </p:nvGrpSpPr>
        <p:grpSpPr>
          <a:xfrm>
            <a:off x="-1" y="2232486"/>
            <a:ext cx="874634" cy="2911268"/>
            <a:chOff x="3" y="2750304"/>
            <a:chExt cx="722480" cy="2404814"/>
          </a:xfrm>
        </p:grpSpPr>
        <p:sp>
          <p:nvSpPr>
            <p:cNvPr id="137" name="Google Shape;137;p10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0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0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0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TextBox 19"/>
          <p:cNvSpPr txBox="1"/>
          <p:nvPr userDrawn="1"/>
        </p:nvSpPr>
        <p:spPr>
          <a:xfrm>
            <a:off x="1535215" y="45716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Problem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3019195" y="45716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Solution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4498819" y="4571689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Implementation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3" name="TextBox 22"/>
          <p:cNvSpPr txBox="1"/>
          <p:nvPr userDrawn="1"/>
        </p:nvSpPr>
        <p:spPr>
          <a:xfrm>
            <a:off x="6312633" y="4571689"/>
            <a:ext cx="1412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9710"/>
                </a:solidFill>
              </a:rPr>
              <a:t>Benefits</a:t>
            </a:r>
            <a:endParaRPr lang="en-CA" sz="1600" dirty="0">
              <a:solidFill>
                <a:srgbClr val="FF9710"/>
              </a:solidFill>
            </a:endParaRPr>
          </a:p>
        </p:txBody>
      </p:sp>
      <p:cxnSp>
        <p:nvCxnSpPr>
          <p:cNvPr id="29" name="Straight Connector 28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6933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 gradient">
  <p:cSld name="BLANK_2">
    <p:bg>
      <p:bgPr>
        <a:gradFill>
          <a:gsLst>
            <a:gs pos="0">
              <a:srgbClr val="33CCCC"/>
            </a:gs>
            <a:gs pos="100000">
              <a:srgbClr val="66FF33"/>
            </a:gs>
          </a:gsLst>
          <a:lin ang="5400700" scaled="0"/>
        </a:gra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"/>
          <p:cNvSpPr/>
          <p:nvPr/>
        </p:nvSpPr>
        <p:spPr>
          <a:xfrm rot="5400000" flipH="1">
            <a:off x="7987921" y="280747"/>
            <a:ext cx="1436798" cy="875312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1"/>
          <p:cNvSpPr/>
          <p:nvPr/>
        </p:nvSpPr>
        <p:spPr>
          <a:xfrm rot="5400000" flipH="1">
            <a:off x="7711954" y="1152043"/>
            <a:ext cx="1779871" cy="1084184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1"/>
          <p:cNvSpPr/>
          <p:nvPr/>
        </p:nvSpPr>
        <p:spPr>
          <a:xfrm rot="-5400000">
            <a:off x="8367254" y="1879297"/>
            <a:ext cx="965333" cy="588243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1"/>
          <p:cNvSpPr/>
          <p:nvPr/>
        </p:nvSpPr>
        <p:spPr>
          <a:xfrm rot="-5400000">
            <a:off x="7784794" y="375252"/>
            <a:ext cx="768076" cy="46794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1"/>
          <p:cNvSpPr/>
          <p:nvPr/>
        </p:nvSpPr>
        <p:spPr>
          <a:xfrm rot="-5400000" flipH="1">
            <a:off x="8520892" y="2338195"/>
            <a:ext cx="542403" cy="330420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1"/>
          <p:cNvSpPr/>
          <p:nvPr/>
        </p:nvSpPr>
        <p:spPr>
          <a:xfrm rot="5400000" flipH="1">
            <a:off x="-280461" y="2947980"/>
            <a:ext cx="1435651" cy="874537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1"/>
          <p:cNvSpPr/>
          <p:nvPr/>
        </p:nvSpPr>
        <p:spPr>
          <a:xfrm rot="5400000">
            <a:off x="-191408" y="2612028"/>
            <a:ext cx="979133" cy="595978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1"/>
          <p:cNvSpPr/>
          <p:nvPr/>
        </p:nvSpPr>
        <p:spPr>
          <a:xfrm rot="-5400000" flipH="1">
            <a:off x="-209916" y="4278659"/>
            <a:ext cx="1075013" cy="655177"/>
          </a:xfrm>
          <a:prstGeom prst="parallelogram">
            <a:avLst>
              <a:gd name="adj" fmla="val 81897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1"/>
          <p:cNvSpPr/>
          <p:nvPr/>
        </p:nvSpPr>
        <p:spPr>
          <a:xfrm rot="-5400000">
            <a:off x="-145454" y="2377940"/>
            <a:ext cx="744156" cy="453249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1"/>
          <p:cNvSpPr/>
          <p:nvPr/>
        </p:nvSpPr>
        <p:spPr>
          <a:xfrm rot="-5400000" flipH="1">
            <a:off x="276080" y="3815951"/>
            <a:ext cx="743793" cy="453249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">
  <p:cSld name="BLANK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14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81" name="Google Shape;181;p1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6" name="Google Shape;186;p14"/>
          <p:cNvSpPr/>
          <p:nvPr/>
        </p:nvSpPr>
        <p:spPr>
          <a:xfrm rot="5400000" flipH="1">
            <a:off x="-479615" y="1845054"/>
            <a:ext cx="2455200" cy="1495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4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4"/>
          <p:cNvSpPr/>
          <p:nvPr/>
        </p:nvSpPr>
        <p:spPr>
          <a:xfrm rot="-5400000" flipH="1">
            <a:off x="-358955" y="3663589"/>
            <a:ext cx="1838400" cy="11205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4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4"/>
          <p:cNvSpPr/>
          <p:nvPr/>
        </p:nvSpPr>
        <p:spPr>
          <a:xfrm rot="-5400000" flipH="1">
            <a:off x="472234" y="3024661"/>
            <a:ext cx="1272000" cy="7752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2647900" y="1659550"/>
            <a:ext cx="3848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2647975" y="2763850"/>
            <a:ext cx="3848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5400000" flipH="1">
            <a:off x="6177275" y="-42338"/>
            <a:ext cx="3688200" cy="22461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"/>
          <p:cNvSpPr/>
          <p:nvPr/>
        </p:nvSpPr>
        <p:spPr>
          <a:xfrm rot="5400000" flipH="1">
            <a:off x="-698074" y="3247200"/>
            <a:ext cx="3573900" cy="21771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"/>
          <p:cNvSpPr/>
          <p:nvPr/>
        </p:nvSpPr>
        <p:spPr>
          <a:xfrm rot="-5400000" flipH="1">
            <a:off x="-428544" y="2831032"/>
            <a:ext cx="2195100" cy="1338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 rot="-5400000" flipH="1">
            <a:off x="563748" y="2068298"/>
            <a:ext cx="1518900" cy="9255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3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3"/>
          <p:cNvSpPr/>
          <p:nvPr/>
        </p:nvSpPr>
        <p:spPr>
          <a:xfrm rot="5400000" flipH="1">
            <a:off x="7217675" y="1270025"/>
            <a:ext cx="2394600" cy="14589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"/>
          <p:cNvSpPr/>
          <p:nvPr/>
        </p:nvSpPr>
        <p:spPr>
          <a:xfrm rot="-5400000" flipH="1">
            <a:off x="7315902" y="2802275"/>
            <a:ext cx="1027800" cy="6261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3"/>
          <p:cNvSpPr/>
          <p:nvPr/>
        </p:nvSpPr>
        <p:spPr>
          <a:xfrm rot="-5400000" flipH="1">
            <a:off x="6337825" y="578875"/>
            <a:ext cx="1520100" cy="9261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base_foo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37" name="Google Shape;37;p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 rot="5400000" flipH="1">
            <a:off x="-479615" y="1845054"/>
            <a:ext cx="2455200" cy="1495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4"/>
          <p:cNvSpPr/>
          <p:nvPr/>
        </p:nvSpPr>
        <p:spPr>
          <a:xfrm rot="-5400000" flipH="1">
            <a:off x="-358985" y="3663619"/>
            <a:ext cx="1838515" cy="1120555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4"/>
          <p:cNvSpPr/>
          <p:nvPr/>
        </p:nvSpPr>
        <p:spPr>
          <a:xfrm rot="-5400000" flipH="1">
            <a:off x="472234" y="3024661"/>
            <a:ext cx="1272000" cy="7752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" name="TextBox 3"/>
          <p:cNvSpPr txBox="1"/>
          <p:nvPr userDrawn="1"/>
        </p:nvSpPr>
        <p:spPr>
          <a:xfrm>
            <a:off x="1535215" y="45716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Problem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3027909" y="4571691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Solution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4503176" y="4581091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Implementation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6312633" y="4592797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Benefits</a:t>
            </a:r>
            <a:endParaRPr lang="en-CA" dirty="0">
              <a:solidFill>
                <a:srgbClr val="357EB9"/>
              </a:solidFill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1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footer_problem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37" name="Google Shape;37;p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 rot="5400000" flipH="1">
            <a:off x="-479615" y="1845054"/>
            <a:ext cx="2455200" cy="1495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4"/>
          <p:cNvSpPr/>
          <p:nvPr/>
        </p:nvSpPr>
        <p:spPr>
          <a:xfrm rot="-5400000" flipH="1">
            <a:off x="-358985" y="3663619"/>
            <a:ext cx="1838515" cy="1120555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4"/>
          <p:cNvSpPr/>
          <p:nvPr/>
        </p:nvSpPr>
        <p:spPr>
          <a:xfrm rot="-5400000" flipH="1">
            <a:off x="472234" y="3024661"/>
            <a:ext cx="1272000" cy="7752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" name="Straight Connector 2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 userDrawn="1"/>
        </p:nvSpPr>
        <p:spPr>
          <a:xfrm>
            <a:off x="1535215" y="4531242"/>
            <a:ext cx="1078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980D"/>
                </a:solidFill>
              </a:rPr>
              <a:t>Problem</a:t>
            </a:r>
            <a:endParaRPr lang="en-CA" sz="1600" dirty="0">
              <a:solidFill>
                <a:srgbClr val="FF980D"/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3027909" y="4571691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Solution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4503176" y="4581091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Implementation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6312633" y="4571691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Benefits</a:t>
            </a:r>
            <a:endParaRPr lang="en-CA" dirty="0">
              <a:solidFill>
                <a:srgbClr val="357E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942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footer_solu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37" name="Google Shape;37;p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 rot="5400000" flipH="1">
            <a:off x="-479615" y="1845054"/>
            <a:ext cx="2455200" cy="1495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4"/>
          <p:cNvSpPr/>
          <p:nvPr/>
        </p:nvSpPr>
        <p:spPr>
          <a:xfrm rot="-5400000" flipH="1">
            <a:off x="-358985" y="3663619"/>
            <a:ext cx="1838515" cy="1120555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4"/>
          <p:cNvSpPr/>
          <p:nvPr/>
        </p:nvSpPr>
        <p:spPr>
          <a:xfrm rot="-5400000" flipH="1">
            <a:off x="472234" y="3024661"/>
            <a:ext cx="1272000" cy="7752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" name="TextBox 3"/>
          <p:cNvSpPr txBox="1"/>
          <p:nvPr userDrawn="1"/>
        </p:nvSpPr>
        <p:spPr>
          <a:xfrm>
            <a:off x="1535215" y="45716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Problem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3027909" y="4565702"/>
            <a:ext cx="1078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9710"/>
                </a:solidFill>
              </a:rPr>
              <a:t>Solution</a:t>
            </a:r>
            <a:endParaRPr lang="en-CA" sz="1600" dirty="0">
              <a:solidFill>
                <a:srgbClr val="FF9710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4503176" y="4571689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Implementation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6312633" y="4574888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Benefits</a:t>
            </a:r>
            <a:endParaRPr lang="en-CA" dirty="0">
              <a:solidFill>
                <a:srgbClr val="357EB9"/>
              </a:solidFill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329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footer_implem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37" name="Google Shape;37;p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 rot="5400000" flipH="1">
            <a:off x="-479615" y="1845054"/>
            <a:ext cx="2455200" cy="1495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4"/>
          <p:cNvSpPr/>
          <p:nvPr/>
        </p:nvSpPr>
        <p:spPr>
          <a:xfrm rot="-5400000" flipH="1">
            <a:off x="-358985" y="3663619"/>
            <a:ext cx="1838515" cy="1120555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4"/>
          <p:cNvSpPr/>
          <p:nvPr/>
        </p:nvSpPr>
        <p:spPr>
          <a:xfrm rot="-5400000" flipH="1">
            <a:off x="472234" y="3024661"/>
            <a:ext cx="1272000" cy="7752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" name="TextBox 3"/>
          <p:cNvSpPr txBox="1"/>
          <p:nvPr userDrawn="1"/>
        </p:nvSpPr>
        <p:spPr>
          <a:xfrm>
            <a:off x="1535215" y="45716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Problem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3027909" y="4571691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Solution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4324142" y="4571690"/>
            <a:ext cx="1584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9710"/>
                </a:solidFill>
              </a:rPr>
              <a:t>Implementation</a:t>
            </a:r>
            <a:endParaRPr lang="en-CA" sz="1600" dirty="0">
              <a:solidFill>
                <a:srgbClr val="FF9710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6321383" y="4571690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Benefits</a:t>
            </a:r>
            <a:endParaRPr lang="en-CA" dirty="0">
              <a:solidFill>
                <a:srgbClr val="357EB9"/>
              </a:solidFill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871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footer_benefi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37" name="Google Shape;37;p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 rot="5400000" flipH="1">
            <a:off x="-479615" y="1845054"/>
            <a:ext cx="2455200" cy="1495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4"/>
          <p:cNvSpPr/>
          <p:nvPr/>
        </p:nvSpPr>
        <p:spPr>
          <a:xfrm rot="-5400000" flipH="1">
            <a:off x="-358985" y="3663619"/>
            <a:ext cx="1838515" cy="1120555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4"/>
          <p:cNvSpPr/>
          <p:nvPr/>
        </p:nvSpPr>
        <p:spPr>
          <a:xfrm rot="-5400000" flipH="1">
            <a:off x="472234" y="3024661"/>
            <a:ext cx="1272000" cy="7752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" name="TextBox 3"/>
          <p:cNvSpPr txBox="1"/>
          <p:nvPr userDrawn="1"/>
        </p:nvSpPr>
        <p:spPr>
          <a:xfrm>
            <a:off x="1535215" y="4571690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Problem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3027909" y="4571691"/>
            <a:ext cx="107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Solution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4503176" y="4581091"/>
            <a:ext cx="141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57EB9"/>
                </a:solidFill>
              </a:rPr>
              <a:t>Implementation</a:t>
            </a:r>
            <a:endParaRPr lang="en-CA" dirty="0">
              <a:solidFill>
                <a:srgbClr val="357EB9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6312633" y="4571690"/>
            <a:ext cx="1412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9710"/>
                </a:solidFill>
              </a:rPr>
              <a:t>Benefits</a:t>
            </a:r>
            <a:endParaRPr lang="en-CA" sz="1600" dirty="0">
              <a:solidFill>
                <a:srgbClr val="FF9710"/>
              </a:solidFill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 flipV="1">
            <a:off x="1535215" y="4976261"/>
            <a:ext cx="5577854" cy="1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2927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1067088" y="1650548"/>
            <a:ext cx="59721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›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9pPr>
          </a:lstStyle>
          <a:p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52" name="Google Shape;52;p5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58" name="Google Shape;58;p5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>
            <a:spLocks noGrp="1"/>
          </p:cNvSpPr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body" idx="1"/>
          </p:nvPr>
        </p:nvSpPr>
        <p:spPr>
          <a:xfrm>
            <a:off x="1067100" y="1676800"/>
            <a:ext cx="2024100" cy="32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2"/>
          </p:nvPr>
        </p:nvSpPr>
        <p:spPr>
          <a:xfrm>
            <a:off x="3194801" y="1676800"/>
            <a:ext cx="2024100" cy="32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body" idx="3"/>
          </p:nvPr>
        </p:nvSpPr>
        <p:spPr>
          <a:xfrm>
            <a:off x="5322501" y="1676800"/>
            <a:ext cx="2024100" cy="32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>
            <a:endParaRPr/>
          </a:p>
        </p:txBody>
      </p:sp>
      <p:grpSp>
        <p:nvGrpSpPr>
          <p:cNvPr id="86" name="Google Shape;86;p7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87" name="Google Shape;87;p7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7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7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7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" name="Google Shape;92;p7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93" name="Google Shape;93;p7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7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7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7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" name="Google Shape;98;p7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41F3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7088" y="1650548"/>
            <a:ext cx="5972100" cy="27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»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51" r:id="rId8"/>
    <p:sldLayoutId id="2147483653" r:id="rId9"/>
    <p:sldLayoutId id="2147483654" r:id="rId10"/>
    <p:sldLayoutId id="2147483656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57" r:id="rId17"/>
    <p:sldLayoutId id="2147483660" r:id="rId1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17" descr="10.jpg"/>
          <p:cNvPicPr preferRelativeResize="0"/>
          <p:nvPr/>
        </p:nvPicPr>
        <p:blipFill rotWithShape="1">
          <a:blip r:embed="rId3">
            <a:alphaModFix/>
          </a:blip>
          <a:srcRect l="22840" t="14463" r="22840" b="19038"/>
          <a:stretch/>
        </p:blipFill>
        <p:spPr>
          <a:xfrm rot="-5400000">
            <a:off x="-506100" y="506025"/>
            <a:ext cx="3251400" cy="2239200"/>
          </a:xfrm>
          <a:prstGeom prst="parallelogram">
            <a:avLst>
              <a:gd name="adj" fmla="val 63779"/>
            </a:avLst>
          </a:prstGeom>
          <a:noFill/>
          <a:ln>
            <a:noFill/>
          </a:ln>
        </p:spPr>
      </p:pic>
      <p:sp>
        <p:nvSpPr>
          <p:cNvPr id="213" name="Google Shape;213;p17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69739" y="1009784"/>
            <a:ext cx="4572000" cy="307776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spcBef>
                <a:spcPts val="600"/>
              </a:spcBef>
              <a:buClr>
                <a:srgbClr val="1C4587"/>
              </a:buClr>
              <a:buSzPts val="2400"/>
            </a:pPr>
            <a:r>
              <a:rPr lang="en-CA" sz="2400" b="1" i="1" dirty="0">
                <a:solidFill>
                  <a:srgbClr val="FFFFFF"/>
                </a:solidFill>
                <a:latin typeface="Hind"/>
                <a:sym typeface="Hind"/>
              </a:rPr>
              <a:t>“Data scientists are involved with gathering data, massaging it into a tractable form, making it tell its story, and presenting that story to others.” </a:t>
            </a:r>
          </a:p>
          <a:p>
            <a:pPr lvl="0" algn="ctr">
              <a:spcBef>
                <a:spcPts val="600"/>
              </a:spcBef>
              <a:buClr>
                <a:srgbClr val="1C4587"/>
              </a:buClr>
              <a:buSzPts val="2400"/>
            </a:pPr>
            <a:r>
              <a:rPr lang="en-CA" sz="2000" b="1" i="1" dirty="0">
                <a:solidFill>
                  <a:srgbClr val="FFFFFF"/>
                </a:solidFill>
                <a:latin typeface="Hind"/>
                <a:sym typeface="Hind"/>
              </a:rPr>
              <a:t>– Mike </a:t>
            </a:r>
            <a:r>
              <a:rPr lang="en-CA" sz="2000" b="1" i="1" dirty="0" err="1">
                <a:solidFill>
                  <a:srgbClr val="FFFFFF"/>
                </a:solidFill>
                <a:latin typeface="Hind"/>
                <a:sym typeface="Hind"/>
              </a:rPr>
              <a:t>Loukides</a:t>
            </a:r>
            <a:r>
              <a:rPr lang="en-CA" sz="2000" b="1" i="1" dirty="0">
                <a:solidFill>
                  <a:srgbClr val="FFFFFF"/>
                </a:solidFill>
                <a:latin typeface="Hind"/>
                <a:sym typeface="Hind"/>
              </a:rPr>
              <a:t>, </a:t>
            </a:r>
          </a:p>
          <a:p>
            <a:pPr lvl="0" algn="ctr">
              <a:spcBef>
                <a:spcPts val="600"/>
              </a:spcBef>
              <a:buClr>
                <a:srgbClr val="1C4587"/>
              </a:buClr>
              <a:buSzPts val="2400"/>
            </a:pPr>
            <a:r>
              <a:rPr lang="en-CA" sz="2000" b="1" i="1" dirty="0">
                <a:solidFill>
                  <a:srgbClr val="FFFFFF"/>
                </a:solidFill>
                <a:latin typeface="Hind"/>
                <a:sym typeface="Hind"/>
              </a:rPr>
              <a:t>Editor, O’Reilly Media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6"/>
          <p:cNvSpPr/>
          <p:nvPr/>
        </p:nvSpPr>
        <p:spPr>
          <a:xfrm>
            <a:off x="4787702" y="535613"/>
            <a:ext cx="2879504" cy="4072345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noFill/>
          <a:ln w="9525" cap="flat" cmpd="sng">
            <a:solidFill>
              <a:srgbClr val="FF00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6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871" y="889686"/>
            <a:ext cx="2534666" cy="334868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00921" y="2025418"/>
            <a:ext cx="2804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ind"/>
              </a:rPr>
              <a:t>Know Canada Mockup</a:t>
            </a:r>
            <a:endParaRPr lang="en-CA" sz="3200" dirty="0">
              <a:solidFill>
                <a:schemeClr val="bg1"/>
              </a:solidFill>
              <a:latin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185401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ctrTitle"/>
          </p:nvPr>
        </p:nvSpPr>
        <p:spPr>
          <a:xfrm>
            <a:off x="2647900" y="1811950"/>
            <a:ext cx="3848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Troubleshooting</a:t>
            </a:r>
            <a:endParaRPr dirty="0"/>
          </a:p>
        </p:txBody>
      </p:sp>
      <p:sp>
        <p:nvSpPr>
          <p:cNvPr id="219" name="Google Shape;219;p18"/>
          <p:cNvSpPr txBox="1">
            <a:spLocks noGrp="1"/>
          </p:cNvSpPr>
          <p:nvPr>
            <p:ph type="subTitle" idx="1"/>
          </p:nvPr>
        </p:nvSpPr>
        <p:spPr>
          <a:xfrm>
            <a:off x="2647975" y="2916250"/>
            <a:ext cx="3848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Identified Risks</a:t>
            </a:r>
            <a:endParaRPr dirty="0"/>
          </a:p>
        </p:txBody>
      </p:sp>
      <p:sp>
        <p:nvSpPr>
          <p:cNvPr id="220" name="Google Shape;220;p18"/>
          <p:cNvSpPr txBox="1">
            <a:spLocks noGrp="1"/>
          </p:cNvSpPr>
          <p:nvPr>
            <p:ph type="sldNum" idx="4294967295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8534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– IT Security</a:t>
            </a:r>
            <a:endParaRPr dirty="0"/>
          </a:p>
        </p:txBody>
      </p: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9FF2C"/>
                </a:solidFill>
                <a:latin typeface="Hind"/>
                <a:ea typeface="Hind"/>
                <a:cs typeface="Hind"/>
                <a:sym typeface="Hind"/>
              </a:rPr>
              <a:t>Injection Attack</a:t>
            </a:r>
            <a:endParaRPr sz="2400" b="1" dirty="0">
              <a:solidFill>
                <a:srgbClr val="F9FF2C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6633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– IT Security</a:t>
            </a:r>
            <a:endParaRPr dirty="0"/>
          </a:p>
        </p:txBody>
      </p:sp>
      <p:grpSp>
        <p:nvGrpSpPr>
          <p:cNvPr id="341" name="Google Shape;341;p31"/>
          <p:cNvGrpSpPr/>
          <p:nvPr/>
        </p:nvGrpSpPr>
        <p:grpSpPr>
          <a:xfrm rot="10800000" flipH="1">
            <a:off x="2345730" y="1389057"/>
            <a:ext cx="821730" cy="1112146"/>
            <a:chOff x="5808538" y="1803695"/>
            <a:chExt cx="821730" cy="1228977"/>
          </a:xfrm>
        </p:grpSpPr>
        <p:sp>
          <p:nvSpPr>
            <p:cNvPr id="342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Injection Attack</a:t>
            </a:r>
            <a:endParaRPr sz="24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6" name="Google Shape;346;p31"/>
          <p:cNvSpPr txBox="1"/>
          <p:nvPr/>
        </p:nvSpPr>
        <p:spPr>
          <a:xfrm>
            <a:off x="3266376" y="1309478"/>
            <a:ext cx="1171507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66FF33"/>
                </a:solidFill>
                <a:latin typeface="Hind"/>
                <a:ea typeface="Hind"/>
                <a:cs typeface="Hind"/>
                <a:sym typeface="Hind"/>
              </a:rPr>
              <a:t>Risk: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66FF33"/>
                </a:solidFill>
                <a:latin typeface="Hind"/>
                <a:ea typeface="Hind"/>
                <a:cs typeface="Hind"/>
                <a:sym typeface="Hind"/>
              </a:rPr>
              <a:t>Low</a:t>
            </a:r>
            <a:endParaRPr sz="2200" b="1" dirty="0">
              <a:solidFill>
                <a:srgbClr val="66FF33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9445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– IT Security</a:t>
            </a:r>
            <a:endParaRPr dirty="0"/>
          </a:p>
        </p:txBody>
      </p:sp>
      <p:grpSp>
        <p:nvGrpSpPr>
          <p:cNvPr id="338" name="Google Shape;338;p31"/>
          <p:cNvGrpSpPr/>
          <p:nvPr/>
        </p:nvGrpSpPr>
        <p:grpSpPr>
          <a:xfrm rot="10800000" flipH="1">
            <a:off x="2345760" y="3421953"/>
            <a:ext cx="821730" cy="1112040"/>
            <a:chOff x="1972825" y="1803752"/>
            <a:chExt cx="821730" cy="1228859"/>
          </a:xfrm>
        </p:grpSpPr>
        <p:sp>
          <p:nvSpPr>
            <p:cNvPr id="339" name="Google Shape;339;p31"/>
            <p:cNvSpPr/>
            <p:nvPr/>
          </p:nvSpPr>
          <p:spPr>
            <a:xfrm rot="10800000">
              <a:off x="1972825" y="2414611"/>
              <a:ext cx="821700" cy="618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1"/>
            <p:cNvSpPr/>
            <p:nvPr/>
          </p:nvSpPr>
          <p:spPr>
            <a:xfrm flipH="1">
              <a:off x="1972825" y="1803752"/>
              <a:ext cx="821730" cy="617854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1" name="Google Shape;341;p31"/>
          <p:cNvGrpSpPr/>
          <p:nvPr/>
        </p:nvGrpSpPr>
        <p:grpSpPr>
          <a:xfrm rot="10800000" flipH="1">
            <a:off x="2345730" y="1389057"/>
            <a:ext cx="821730" cy="1112146"/>
            <a:chOff x="5808538" y="1803695"/>
            <a:chExt cx="821730" cy="1228977"/>
          </a:xfrm>
          <a:solidFill>
            <a:srgbClr val="0070C0"/>
          </a:solidFill>
        </p:grpSpPr>
        <p:sp>
          <p:nvSpPr>
            <p:cNvPr id="342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4" name="Google Shape;344;p31"/>
          <p:cNvSpPr txBox="1"/>
          <p:nvPr/>
        </p:nvSpPr>
        <p:spPr>
          <a:xfrm>
            <a:off x="3269199" y="3311775"/>
            <a:ext cx="1679552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FF6600"/>
                </a:solidFill>
                <a:latin typeface="Hind"/>
                <a:ea typeface="Hind"/>
                <a:cs typeface="Hind"/>
                <a:sym typeface="Hind"/>
              </a:rPr>
              <a:t>Potential: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FF6600"/>
                </a:solidFill>
                <a:latin typeface="Hind"/>
                <a:ea typeface="Hind"/>
                <a:cs typeface="Hind"/>
                <a:sym typeface="Hind"/>
              </a:rPr>
              <a:t>High</a:t>
            </a:r>
            <a:endParaRPr sz="2200" b="1" dirty="0">
              <a:solidFill>
                <a:srgbClr val="FF660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Injection Attack</a:t>
            </a:r>
            <a:endParaRPr sz="24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6" name="Google Shape;346;p31"/>
          <p:cNvSpPr txBox="1"/>
          <p:nvPr/>
        </p:nvSpPr>
        <p:spPr>
          <a:xfrm>
            <a:off x="3266376" y="1309478"/>
            <a:ext cx="1171507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Risk: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Low</a:t>
            </a:r>
            <a:endParaRPr sz="22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4063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– IT Security</a:t>
            </a:r>
            <a:endParaRPr dirty="0"/>
          </a:p>
        </p:txBody>
      </p:sp>
      <p:grpSp>
        <p:nvGrpSpPr>
          <p:cNvPr id="338" name="Google Shape;338;p31"/>
          <p:cNvGrpSpPr/>
          <p:nvPr/>
        </p:nvGrpSpPr>
        <p:grpSpPr>
          <a:xfrm rot="10800000" flipH="1">
            <a:off x="2345760" y="3421953"/>
            <a:ext cx="821730" cy="1112040"/>
            <a:chOff x="1972825" y="1803752"/>
            <a:chExt cx="821730" cy="1228859"/>
          </a:xfrm>
          <a:solidFill>
            <a:srgbClr val="0070C0"/>
          </a:solidFill>
        </p:grpSpPr>
        <p:sp>
          <p:nvSpPr>
            <p:cNvPr id="339" name="Google Shape;339;p31"/>
            <p:cNvSpPr/>
            <p:nvPr/>
          </p:nvSpPr>
          <p:spPr>
            <a:xfrm rot="10800000">
              <a:off x="1972825" y="2414611"/>
              <a:ext cx="821700" cy="618000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1"/>
            <p:cNvSpPr/>
            <p:nvPr/>
          </p:nvSpPr>
          <p:spPr>
            <a:xfrm flipH="1">
              <a:off x="1972825" y="1803752"/>
              <a:ext cx="821730" cy="617854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1" name="Google Shape;341;p31"/>
          <p:cNvGrpSpPr/>
          <p:nvPr/>
        </p:nvGrpSpPr>
        <p:grpSpPr>
          <a:xfrm rot="10800000" flipH="1">
            <a:off x="2345730" y="1389057"/>
            <a:ext cx="821730" cy="1112146"/>
            <a:chOff x="5808538" y="1803695"/>
            <a:chExt cx="821730" cy="1228977"/>
          </a:xfrm>
          <a:solidFill>
            <a:srgbClr val="0070C0"/>
          </a:solidFill>
        </p:grpSpPr>
        <p:sp>
          <p:nvSpPr>
            <p:cNvPr id="342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4" name="Google Shape;344;p31"/>
          <p:cNvSpPr txBox="1"/>
          <p:nvPr/>
        </p:nvSpPr>
        <p:spPr>
          <a:xfrm>
            <a:off x="3269199" y="3311775"/>
            <a:ext cx="1679552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Potential: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High</a:t>
            </a:r>
            <a:endParaRPr sz="22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Injection Attack</a:t>
            </a:r>
            <a:endParaRPr sz="24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6" name="Google Shape;346;p31"/>
          <p:cNvSpPr txBox="1"/>
          <p:nvPr/>
        </p:nvSpPr>
        <p:spPr>
          <a:xfrm>
            <a:off x="3266376" y="1309478"/>
            <a:ext cx="1171507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Risk: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Low</a:t>
            </a:r>
            <a:endParaRPr sz="22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16" name="Google Shape;335;p31"/>
          <p:cNvGrpSpPr/>
          <p:nvPr/>
        </p:nvGrpSpPr>
        <p:grpSpPr>
          <a:xfrm rot="10800000" flipH="1">
            <a:off x="4690225" y="2193185"/>
            <a:ext cx="821730" cy="1111950"/>
            <a:chOff x="4171679" y="1802748"/>
            <a:chExt cx="821730" cy="1228760"/>
          </a:xfrm>
        </p:grpSpPr>
        <p:sp>
          <p:nvSpPr>
            <p:cNvPr id="17" name="Google Shape;336;p31"/>
            <p:cNvSpPr/>
            <p:nvPr/>
          </p:nvSpPr>
          <p:spPr>
            <a:xfrm rot="10800000">
              <a:off x="4171679" y="2413508"/>
              <a:ext cx="821700" cy="618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37;p31"/>
            <p:cNvSpPr/>
            <p:nvPr/>
          </p:nvSpPr>
          <p:spPr>
            <a:xfrm flipH="1">
              <a:off x="4171679" y="1802748"/>
              <a:ext cx="821730" cy="617854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345;p31"/>
          <p:cNvSpPr txBox="1"/>
          <p:nvPr/>
        </p:nvSpPr>
        <p:spPr>
          <a:xfrm>
            <a:off x="5677990" y="207637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6699FF"/>
                </a:solidFill>
                <a:latin typeface="Hind"/>
                <a:ea typeface="Hind"/>
                <a:cs typeface="Hind"/>
                <a:sym typeface="Hind"/>
              </a:rPr>
              <a:t>Sanitize User Inputs</a:t>
            </a:r>
            <a:endParaRPr sz="2200" b="1" dirty="0">
              <a:solidFill>
                <a:srgbClr val="6699FF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3246470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– Public Perception</a:t>
            </a:r>
            <a:endParaRPr dirty="0"/>
          </a:p>
        </p:txBody>
      </p: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9FF2C"/>
                </a:solidFill>
                <a:latin typeface="Hind"/>
                <a:ea typeface="Hind"/>
                <a:cs typeface="Hind"/>
                <a:sym typeface="Hind"/>
              </a:rPr>
              <a:t>Intrusive/ Messaging </a:t>
            </a:r>
            <a:endParaRPr sz="2400" b="1" dirty="0">
              <a:solidFill>
                <a:srgbClr val="F9FF2C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5413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Risk – Public Perception</a:t>
            </a:r>
            <a:endParaRPr dirty="0"/>
          </a:p>
        </p:txBody>
      </p:sp>
      <p:grpSp>
        <p:nvGrpSpPr>
          <p:cNvPr id="341" name="Google Shape;341;p31"/>
          <p:cNvGrpSpPr/>
          <p:nvPr/>
        </p:nvGrpSpPr>
        <p:grpSpPr>
          <a:xfrm rot="10800000" flipH="1">
            <a:off x="2345730" y="1389057"/>
            <a:ext cx="821730" cy="1112146"/>
            <a:chOff x="5808538" y="1803695"/>
            <a:chExt cx="821730" cy="1228977"/>
          </a:xfrm>
        </p:grpSpPr>
        <p:sp>
          <p:nvSpPr>
            <p:cNvPr id="342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CA" sz="24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Intrusive/ Messaging </a:t>
            </a:r>
          </a:p>
        </p:txBody>
      </p:sp>
      <p:sp>
        <p:nvSpPr>
          <p:cNvPr id="346" name="Google Shape;346;p31"/>
          <p:cNvSpPr txBox="1"/>
          <p:nvPr/>
        </p:nvSpPr>
        <p:spPr>
          <a:xfrm>
            <a:off x="3266376" y="1309478"/>
            <a:ext cx="1250622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66FF33"/>
                </a:solidFill>
                <a:latin typeface="Hind"/>
                <a:ea typeface="Hind"/>
                <a:cs typeface="Hind"/>
                <a:sym typeface="Hind"/>
              </a:rPr>
              <a:t>Risk: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66FF33"/>
                </a:solidFill>
                <a:latin typeface="Hind"/>
                <a:ea typeface="Hind"/>
                <a:cs typeface="Hind"/>
                <a:sym typeface="Hind"/>
              </a:rPr>
              <a:t>Medium</a:t>
            </a:r>
            <a:endParaRPr sz="2200" b="1" dirty="0">
              <a:solidFill>
                <a:srgbClr val="66FF33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0958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Risk – Public Perception</a:t>
            </a:r>
            <a:endParaRPr dirty="0"/>
          </a:p>
        </p:txBody>
      </p:sp>
      <p:grpSp>
        <p:nvGrpSpPr>
          <p:cNvPr id="338" name="Google Shape;338;p31"/>
          <p:cNvGrpSpPr/>
          <p:nvPr/>
        </p:nvGrpSpPr>
        <p:grpSpPr>
          <a:xfrm rot="10800000" flipH="1">
            <a:off x="2345760" y="3421953"/>
            <a:ext cx="821730" cy="1112040"/>
            <a:chOff x="1972825" y="1803752"/>
            <a:chExt cx="821730" cy="1228859"/>
          </a:xfrm>
        </p:grpSpPr>
        <p:sp>
          <p:nvSpPr>
            <p:cNvPr id="339" name="Google Shape;339;p31"/>
            <p:cNvSpPr/>
            <p:nvPr/>
          </p:nvSpPr>
          <p:spPr>
            <a:xfrm rot="10800000">
              <a:off x="1972825" y="2414611"/>
              <a:ext cx="821700" cy="618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1"/>
            <p:cNvSpPr/>
            <p:nvPr/>
          </p:nvSpPr>
          <p:spPr>
            <a:xfrm flipH="1">
              <a:off x="1972825" y="1803752"/>
              <a:ext cx="821730" cy="617854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1" name="Google Shape;341;p31"/>
          <p:cNvGrpSpPr/>
          <p:nvPr/>
        </p:nvGrpSpPr>
        <p:grpSpPr>
          <a:xfrm rot="10800000" flipH="1">
            <a:off x="2345730" y="1389057"/>
            <a:ext cx="821730" cy="1112146"/>
            <a:chOff x="5808538" y="1803695"/>
            <a:chExt cx="821730" cy="1228977"/>
          </a:xfrm>
          <a:solidFill>
            <a:srgbClr val="0070C0"/>
          </a:solidFill>
        </p:grpSpPr>
        <p:sp>
          <p:nvSpPr>
            <p:cNvPr id="342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4" name="Google Shape;344;p31"/>
          <p:cNvSpPr txBox="1"/>
          <p:nvPr/>
        </p:nvSpPr>
        <p:spPr>
          <a:xfrm>
            <a:off x="3269199" y="3311775"/>
            <a:ext cx="1679552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FF6600"/>
                </a:solidFill>
                <a:latin typeface="Hind"/>
                <a:ea typeface="Hind"/>
                <a:cs typeface="Hind"/>
                <a:sym typeface="Hind"/>
              </a:rPr>
              <a:t>Potential: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FF6600"/>
                </a:solidFill>
                <a:latin typeface="Hind"/>
                <a:ea typeface="Hind"/>
                <a:cs typeface="Hind"/>
                <a:sym typeface="Hind"/>
              </a:rPr>
              <a:t>Medium</a:t>
            </a:r>
            <a:endParaRPr sz="2200" b="1" dirty="0">
              <a:solidFill>
                <a:srgbClr val="FF660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CA" sz="24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Intrusive/ Messaging </a:t>
            </a:r>
          </a:p>
        </p:txBody>
      </p:sp>
      <p:sp>
        <p:nvSpPr>
          <p:cNvPr id="346" name="Google Shape;346;p31"/>
          <p:cNvSpPr txBox="1"/>
          <p:nvPr/>
        </p:nvSpPr>
        <p:spPr>
          <a:xfrm>
            <a:off x="3266376" y="1309478"/>
            <a:ext cx="1250622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Risk: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Medium</a:t>
            </a:r>
            <a:endParaRPr sz="22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33303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Risk – Public Perception</a:t>
            </a:r>
            <a:endParaRPr dirty="0"/>
          </a:p>
        </p:txBody>
      </p:sp>
      <p:grpSp>
        <p:nvGrpSpPr>
          <p:cNvPr id="338" name="Google Shape;338;p31"/>
          <p:cNvGrpSpPr/>
          <p:nvPr/>
        </p:nvGrpSpPr>
        <p:grpSpPr>
          <a:xfrm rot="10800000" flipH="1">
            <a:off x="2345760" y="3421953"/>
            <a:ext cx="821730" cy="1112040"/>
            <a:chOff x="1972825" y="1803752"/>
            <a:chExt cx="821730" cy="1228859"/>
          </a:xfrm>
          <a:solidFill>
            <a:srgbClr val="0070C0"/>
          </a:solidFill>
        </p:grpSpPr>
        <p:sp>
          <p:nvSpPr>
            <p:cNvPr id="339" name="Google Shape;339;p31"/>
            <p:cNvSpPr/>
            <p:nvPr/>
          </p:nvSpPr>
          <p:spPr>
            <a:xfrm rot="10800000">
              <a:off x="1972825" y="2414611"/>
              <a:ext cx="821700" cy="618000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1"/>
            <p:cNvSpPr/>
            <p:nvPr/>
          </p:nvSpPr>
          <p:spPr>
            <a:xfrm flipH="1">
              <a:off x="1972825" y="1803752"/>
              <a:ext cx="821730" cy="617854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1" name="Google Shape;341;p31"/>
          <p:cNvGrpSpPr/>
          <p:nvPr/>
        </p:nvGrpSpPr>
        <p:grpSpPr>
          <a:xfrm rot="10800000" flipH="1">
            <a:off x="2345730" y="1389057"/>
            <a:ext cx="821730" cy="1112146"/>
            <a:chOff x="5808538" y="1803695"/>
            <a:chExt cx="821730" cy="1228977"/>
          </a:xfrm>
          <a:solidFill>
            <a:srgbClr val="0070C0"/>
          </a:solidFill>
        </p:grpSpPr>
        <p:sp>
          <p:nvSpPr>
            <p:cNvPr id="342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4" name="Google Shape;344;p31"/>
          <p:cNvSpPr txBox="1"/>
          <p:nvPr/>
        </p:nvSpPr>
        <p:spPr>
          <a:xfrm>
            <a:off x="3269199" y="3311775"/>
            <a:ext cx="1679552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Potential: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Medium</a:t>
            </a:r>
            <a:endParaRPr sz="22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CA" sz="24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Intrusive/ Messaging </a:t>
            </a:r>
          </a:p>
        </p:txBody>
      </p:sp>
      <p:sp>
        <p:nvSpPr>
          <p:cNvPr id="346" name="Google Shape;346;p31"/>
          <p:cNvSpPr txBox="1"/>
          <p:nvPr/>
        </p:nvSpPr>
        <p:spPr>
          <a:xfrm>
            <a:off x="3266376" y="1309478"/>
            <a:ext cx="133314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Risk: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Medium</a:t>
            </a:r>
            <a:endParaRPr sz="22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16" name="Google Shape;335;p31"/>
          <p:cNvGrpSpPr/>
          <p:nvPr/>
        </p:nvGrpSpPr>
        <p:grpSpPr>
          <a:xfrm rot="10800000" flipH="1">
            <a:off x="4690225" y="2193185"/>
            <a:ext cx="821730" cy="1111950"/>
            <a:chOff x="4171679" y="1802748"/>
            <a:chExt cx="821730" cy="1228760"/>
          </a:xfrm>
        </p:grpSpPr>
        <p:sp>
          <p:nvSpPr>
            <p:cNvPr id="17" name="Google Shape;336;p31"/>
            <p:cNvSpPr/>
            <p:nvPr/>
          </p:nvSpPr>
          <p:spPr>
            <a:xfrm rot="10800000">
              <a:off x="4171679" y="2413508"/>
              <a:ext cx="821700" cy="618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37;p31"/>
            <p:cNvSpPr/>
            <p:nvPr/>
          </p:nvSpPr>
          <p:spPr>
            <a:xfrm flipH="1">
              <a:off x="4171679" y="1802748"/>
              <a:ext cx="821730" cy="617854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345;p31"/>
          <p:cNvSpPr txBox="1"/>
          <p:nvPr/>
        </p:nvSpPr>
        <p:spPr>
          <a:xfrm>
            <a:off x="5657822" y="2128316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6699FF"/>
                </a:solidFill>
                <a:latin typeface="Hind"/>
                <a:ea typeface="Hind"/>
                <a:cs typeface="Hind"/>
                <a:sym typeface="Hind"/>
              </a:rPr>
              <a:t>Explict Terms of Use</a:t>
            </a:r>
            <a:endParaRPr sz="2200" b="1" dirty="0">
              <a:solidFill>
                <a:srgbClr val="6699FF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690697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ctrTitle"/>
          </p:nvPr>
        </p:nvSpPr>
        <p:spPr>
          <a:xfrm>
            <a:off x="2647900" y="1811950"/>
            <a:ext cx="3848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Canadians &amp; </a:t>
            </a:r>
            <a:br>
              <a:rPr lang="en-US" dirty="0"/>
            </a:br>
            <a:r>
              <a:rPr lang="en-US" dirty="0"/>
              <a:t>Data Literacy</a:t>
            </a:r>
            <a:endParaRPr dirty="0"/>
          </a:p>
        </p:txBody>
      </p:sp>
      <p:sp>
        <p:nvSpPr>
          <p:cNvPr id="219" name="Google Shape;219;p18"/>
          <p:cNvSpPr txBox="1">
            <a:spLocks noGrp="1"/>
          </p:cNvSpPr>
          <p:nvPr>
            <p:ph type="subTitle" idx="1"/>
          </p:nvPr>
        </p:nvSpPr>
        <p:spPr>
          <a:xfrm>
            <a:off x="2647975" y="2916250"/>
            <a:ext cx="3848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Care?</a:t>
            </a:r>
            <a:endParaRPr dirty="0"/>
          </a:p>
        </p:txBody>
      </p:sp>
      <p:sp>
        <p:nvSpPr>
          <p:cNvPr id="220" name="Google Shape;220;p18"/>
          <p:cNvSpPr txBox="1">
            <a:spLocks noGrp="1"/>
          </p:cNvSpPr>
          <p:nvPr>
            <p:ph type="sldNum" idx="4294967295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– System Failure</a:t>
            </a:r>
            <a:endParaRPr dirty="0"/>
          </a:p>
        </p:txBody>
      </p: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9FF2C"/>
                </a:solidFill>
                <a:latin typeface="Hind"/>
                <a:ea typeface="Hind"/>
                <a:cs typeface="Hind"/>
                <a:sym typeface="Hind"/>
              </a:rPr>
              <a:t>User Overload</a:t>
            </a:r>
            <a:endParaRPr sz="2400" b="1" dirty="0">
              <a:solidFill>
                <a:srgbClr val="F9FF2C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4409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– IT Security</a:t>
            </a:r>
            <a:endParaRPr dirty="0"/>
          </a:p>
        </p:txBody>
      </p:sp>
      <p:grpSp>
        <p:nvGrpSpPr>
          <p:cNvPr id="341" name="Google Shape;341;p31"/>
          <p:cNvGrpSpPr/>
          <p:nvPr/>
        </p:nvGrpSpPr>
        <p:grpSpPr>
          <a:xfrm rot="10800000" flipH="1">
            <a:off x="2345730" y="1389057"/>
            <a:ext cx="821730" cy="1112146"/>
            <a:chOff x="5808538" y="1803695"/>
            <a:chExt cx="821730" cy="1228977"/>
          </a:xfrm>
        </p:grpSpPr>
        <p:sp>
          <p:nvSpPr>
            <p:cNvPr id="342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5" name="Google Shape;345;p31"/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User Overload</a:t>
            </a:r>
            <a:endParaRPr sz="24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6" name="Google Shape;346;p31"/>
          <p:cNvSpPr txBox="1"/>
          <p:nvPr/>
        </p:nvSpPr>
        <p:spPr>
          <a:xfrm>
            <a:off x="3266376" y="1309478"/>
            <a:ext cx="1298749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66FF33"/>
                </a:solidFill>
                <a:latin typeface="Hind"/>
                <a:ea typeface="Hind"/>
                <a:cs typeface="Hind"/>
                <a:sym typeface="Hind"/>
              </a:rPr>
              <a:t>Risk: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66FF33"/>
                </a:solidFill>
                <a:latin typeface="Hind"/>
                <a:ea typeface="Hind"/>
                <a:cs typeface="Hind"/>
                <a:sym typeface="Hind"/>
              </a:rPr>
              <a:t>Medium</a:t>
            </a:r>
            <a:endParaRPr sz="2200" b="1" dirty="0">
              <a:solidFill>
                <a:srgbClr val="66FF33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69417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– IT Security</a:t>
            </a:r>
            <a:endParaRPr dirty="0"/>
          </a:p>
        </p:txBody>
      </p:sp>
      <p:grpSp>
        <p:nvGrpSpPr>
          <p:cNvPr id="341" name="Google Shape;341;p31"/>
          <p:cNvGrpSpPr/>
          <p:nvPr/>
        </p:nvGrpSpPr>
        <p:grpSpPr>
          <a:xfrm rot="10800000" flipH="1">
            <a:off x="2345730" y="1389057"/>
            <a:ext cx="821730" cy="1112146"/>
            <a:chOff x="5808538" y="1803695"/>
            <a:chExt cx="821730" cy="1228977"/>
          </a:xfrm>
          <a:solidFill>
            <a:srgbClr val="0070C0"/>
          </a:solidFill>
        </p:grpSpPr>
        <p:sp>
          <p:nvSpPr>
            <p:cNvPr id="342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4" name="Google Shape;344;p31"/>
          <p:cNvSpPr txBox="1"/>
          <p:nvPr/>
        </p:nvSpPr>
        <p:spPr>
          <a:xfrm>
            <a:off x="3269199" y="3311775"/>
            <a:ext cx="1679552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CA" sz="2200" b="1" dirty="0">
                <a:solidFill>
                  <a:srgbClr val="66FF33"/>
                </a:solidFill>
                <a:latin typeface="Hind"/>
                <a:ea typeface="Hind"/>
                <a:cs typeface="Hind"/>
                <a:sym typeface="Hind"/>
              </a:rPr>
              <a:t>Potential: </a:t>
            </a:r>
          </a:p>
          <a:p>
            <a:pPr lvl="0"/>
            <a:r>
              <a:rPr lang="en-CA" sz="2200" b="1" dirty="0">
                <a:solidFill>
                  <a:srgbClr val="66FF33"/>
                </a:solidFill>
                <a:latin typeface="Hind"/>
                <a:ea typeface="Hind"/>
                <a:cs typeface="Hind"/>
                <a:sym typeface="Hind"/>
              </a:rPr>
              <a:t>Low</a:t>
            </a:r>
          </a:p>
        </p:txBody>
      </p:sp>
      <p:sp>
        <p:nvSpPr>
          <p:cNvPr id="346" name="Google Shape;346;p31"/>
          <p:cNvSpPr txBox="1"/>
          <p:nvPr/>
        </p:nvSpPr>
        <p:spPr>
          <a:xfrm>
            <a:off x="3266376" y="1309478"/>
            <a:ext cx="1346875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Risk: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Medium</a:t>
            </a:r>
            <a:endParaRPr sz="22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13" name="Google Shape;341;p31"/>
          <p:cNvGrpSpPr/>
          <p:nvPr/>
        </p:nvGrpSpPr>
        <p:grpSpPr>
          <a:xfrm rot="10800000" flipH="1">
            <a:off x="2345729" y="3363987"/>
            <a:ext cx="821730" cy="1112146"/>
            <a:chOff x="5808538" y="1803695"/>
            <a:chExt cx="821730" cy="1228977"/>
          </a:xfrm>
        </p:grpSpPr>
        <p:sp>
          <p:nvSpPr>
            <p:cNvPr id="14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Google Shape;345;p31">
            <a:extLst>
              <a:ext uri="{FF2B5EF4-FFF2-40B4-BE49-F238E27FC236}">
                <a16:creationId xmlns:a16="http://schemas.microsoft.com/office/drawing/2014/main" id="{18C8DD1D-51A3-48D3-A7CC-5103DCF8306E}"/>
              </a:ext>
            </a:extLst>
          </p:cNvPr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User Overload</a:t>
            </a:r>
            <a:endParaRPr sz="24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6604006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1073963" y="443301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– IT Security</a:t>
            </a:r>
            <a:endParaRPr dirty="0"/>
          </a:p>
        </p:txBody>
      </p:sp>
      <p:grpSp>
        <p:nvGrpSpPr>
          <p:cNvPr id="338" name="Google Shape;338;p31"/>
          <p:cNvGrpSpPr/>
          <p:nvPr/>
        </p:nvGrpSpPr>
        <p:grpSpPr>
          <a:xfrm rot="10800000" flipH="1">
            <a:off x="2345760" y="3421953"/>
            <a:ext cx="821730" cy="1112040"/>
            <a:chOff x="1972825" y="1803752"/>
            <a:chExt cx="821730" cy="1228859"/>
          </a:xfrm>
          <a:solidFill>
            <a:srgbClr val="0070C0"/>
          </a:solidFill>
        </p:grpSpPr>
        <p:sp>
          <p:nvSpPr>
            <p:cNvPr id="339" name="Google Shape;339;p31"/>
            <p:cNvSpPr/>
            <p:nvPr/>
          </p:nvSpPr>
          <p:spPr>
            <a:xfrm rot="10800000">
              <a:off x="1972825" y="2414611"/>
              <a:ext cx="821700" cy="618000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1"/>
            <p:cNvSpPr/>
            <p:nvPr/>
          </p:nvSpPr>
          <p:spPr>
            <a:xfrm flipH="1">
              <a:off x="1972825" y="1803752"/>
              <a:ext cx="821730" cy="617854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1" name="Google Shape;341;p31"/>
          <p:cNvGrpSpPr/>
          <p:nvPr/>
        </p:nvGrpSpPr>
        <p:grpSpPr>
          <a:xfrm rot="10800000" flipH="1">
            <a:off x="2345730" y="1389057"/>
            <a:ext cx="821730" cy="1112146"/>
            <a:chOff x="5808538" y="1803695"/>
            <a:chExt cx="821730" cy="1228977"/>
          </a:xfrm>
          <a:solidFill>
            <a:srgbClr val="0070C0"/>
          </a:solidFill>
        </p:grpSpPr>
        <p:sp>
          <p:nvSpPr>
            <p:cNvPr id="342" name="Google Shape;342;p31"/>
            <p:cNvSpPr/>
            <p:nvPr/>
          </p:nvSpPr>
          <p:spPr>
            <a:xfrm rot="10800000">
              <a:off x="5808538" y="2414672"/>
              <a:ext cx="821700" cy="618000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flipH="1">
              <a:off x="5808538" y="1803695"/>
              <a:ext cx="821730" cy="617854"/>
            </a:xfrm>
            <a:prstGeom prst="parallelogram">
              <a:avLst>
                <a:gd name="adj" fmla="val 81897"/>
              </a:avLst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4" name="Google Shape;344;p31"/>
          <p:cNvSpPr txBox="1"/>
          <p:nvPr/>
        </p:nvSpPr>
        <p:spPr>
          <a:xfrm>
            <a:off x="3269199" y="3311775"/>
            <a:ext cx="1679552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Potential: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Low</a:t>
            </a:r>
            <a:endParaRPr sz="22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6" name="Google Shape;346;p31"/>
          <p:cNvSpPr txBox="1"/>
          <p:nvPr/>
        </p:nvSpPr>
        <p:spPr>
          <a:xfrm>
            <a:off x="3266376" y="1309478"/>
            <a:ext cx="1257784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Risk: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Medium</a:t>
            </a:r>
            <a:endParaRPr sz="22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16" name="Google Shape;335;p31"/>
          <p:cNvGrpSpPr/>
          <p:nvPr/>
        </p:nvGrpSpPr>
        <p:grpSpPr>
          <a:xfrm rot="10800000" flipH="1">
            <a:off x="4690225" y="2193185"/>
            <a:ext cx="821730" cy="1111950"/>
            <a:chOff x="4171679" y="1802748"/>
            <a:chExt cx="821730" cy="1228760"/>
          </a:xfrm>
        </p:grpSpPr>
        <p:sp>
          <p:nvSpPr>
            <p:cNvPr id="17" name="Google Shape;336;p31"/>
            <p:cNvSpPr/>
            <p:nvPr/>
          </p:nvSpPr>
          <p:spPr>
            <a:xfrm rot="10800000">
              <a:off x="4171679" y="2413508"/>
              <a:ext cx="821700" cy="618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37;p31"/>
            <p:cNvSpPr/>
            <p:nvPr/>
          </p:nvSpPr>
          <p:spPr>
            <a:xfrm flipH="1">
              <a:off x="4171679" y="1802748"/>
              <a:ext cx="821730" cy="617854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345;p31"/>
          <p:cNvSpPr txBox="1"/>
          <p:nvPr/>
        </p:nvSpPr>
        <p:spPr>
          <a:xfrm>
            <a:off x="5677990" y="2076375"/>
            <a:ext cx="1939718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6699FF"/>
                </a:solidFill>
                <a:latin typeface="Hind"/>
                <a:ea typeface="Hind"/>
                <a:cs typeface="Hind"/>
                <a:sym typeface="Hind"/>
              </a:rPr>
              <a:t>Cloud Based Game</a:t>
            </a:r>
            <a:endParaRPr sz="2200" b="1" dirty="0">
              <a:solidFill>
                <a:srgbClr val="6699FF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0" name="Google Shape;345;p31">
            <a:extLst>
              <a:ext uri="{FF2B5EF4-FFF2-40B4-BE49-F238E27FC236}">
                <a16:creationId xmlns:a16="http://schemas.microsoft.com/office/drawing/2014/main" id="{A860FB6A-E177-47C6-8BC3-C6F1A7D1DCA5}"/>
              </a:ext>
            </a:extLst>
          </p:cNvPr>
          <p:cNvSpPr txBox="1"/>
          <p:nvPr/>
        </p:nvSpPr>
        <p:spPr>
          <a:xfrm>
            <a:off x="237154" y="2069735"/>
            <a:ext cx="1872000" cy="12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070C0"/>
                </a:solidFill>
                <a:latin typeface="Hind"/>
                <a:ea typeface="Hind"/>
                <a:cs typeface="Hind"/>
                <a:sym typeface="Hind"/>
              </a:rPr>
              <a:t>User Overload</a:t>
            </a:r>
            <a:endParaRPr sz="2400" b="1" dirty="0">
              <a:solidFill>
                <a:srgbClr val="0070C0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4580560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 txBox="1">
            <a:spLocks noGrp="1"/>
          </p:cNvSpPr>
          <p:nvPr>
            <p:ph type="title"/>
          </p:nvPr>
        </p:nvSpPr>
        <p:spPr>
          <a:xfrm>
            <a:off x="1067100" y="171445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Value Proposition</a:t>
            </a:r>
            <a:r>
              <a:rPr lang="en" dirty="0"/>
              <a:t> to StatsCan</a:t>
            </a:r>
            <a:endParaRPr dirty="0"/>
          </a:p>
        </p:txBody>
      </p:sp>
      <p:sp>
        <p:nvSpPr>
          <p:cNvPr id="353" name="Google Shape;353;p32"/>
          <p:cNvSpPr txBox="1">
            <a:spLocks noGrp="1"/>
          </p:cNvSpPr>
          <p:nvPr>
            <p:ph type="body" idx="1"/>
          </p:nvPr>
        </p:nvSpPr>
        <p:spPr>
          <a:xfrm>
            <a:off x="754336" y="959596"/>
            <a:ext cx="6400226" cy="2747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b="1" dirty="0">
                <a:solidFill>
                  <a:schemeClr val="bg1">
                    <a:lumMod val="85000"/>
                  </a:schemeClr>
                </a:solidFill>
              </a:rPr>
              <a:t>Data Literacy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Response Analysis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Modular</a:t>
            </a:r>
            <a:r>
              <a:rPr lang="en-CA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Interdepartmental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Cost Recovery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CA" b="1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b="1" dirty="0">
              <a:solidFill>
                <a:schemeClr val="bg1"/>
              </a:solidFill>
            </a:endParaRPr>
          </a:p>
        </p:txBody>
      </p:sp>
      <p:sp>
        <p:nvSpPr>
          <p:cNvPr id="359" name="Google Shape;359;p32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04750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 txBox="1">
            <a:spLocks noGrp="1"/>
          </p:cNvSpPr>
          <p:nvPr>
            <p:ph type="title"/>
          </p:nvPr>
        </p:nvSpPr>
        <p:spPr>
          <a:xfrm>
            <a:off x="1067100" y="171445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Value Proposition</a:t>
            </a:r>
            <a:r>
              <a:rPr lang="en" dirty="0"/>
              <a:t> to StatsCan</a:t>
            </a:r>
            <a:endParaRPr dirty="0"/>
          </a:p>
        </p:txBody>
      </p:sp>
      <p:sp>
        <p:nvSpPr>
          <p:cNvPr id="353" name="Google Shape;353;p32"/>
          <p:cNvSpPr txBox="1">
            <a:spLocks noGrp="1"/>
          </p:cNvSpPr>
          <p:nvPr>
            <p:ph type="body" idx="1"/>
          </p:nvPr>
        </p:nvSpPr>
        <p:spPr>
          <a:xfrm>
            <a:off x="754335" y="959596"/>
            <a:ext cx="6375513" cy="2747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00150" lvl="2" indent="-285750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" sz="2000" b="1" dirty="0">
                <a:solidFill>
                  <a:srgbClr val="FF980A"/>
                </a:solidFill>
              </a:rPr>
              <a:t>Data Literacy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Response Analysis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Modular</a:t>
            </a:r>
            <a:r>
              <a:rPr lang="en-CA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Interdepartmental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Cost Recovery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CA" b="1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b="1" dirty="0">
              <a:solidFill>
                <a:schemeClr val="bg1"/>
              </a:solidFill>
            </a:endParaRPr>
          </a:p>
        </p:txBody>
      </p:sp>
      <p:sp>
        <p:nvSpPr>
          <p:cNvPr id="359" name="Google Shape;359;p32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6" name="Google Shape;275;p2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648" y="2468753"/>
            <a:ext cx="3585200" cy="1872585"/>
          </a:xfrm>
          <a:prstGeom prst="snip2DiagRect">
            <a:avLst>
              <a:gd name="adj1" fmla="val 0"/>
              <a:gd name="adj2" fmla="val 29927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3251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 txBox="1">
            <a:spLocks noGrp="1"/>
          </p:cNvSpPr>
          <p:nvPr>
            <p:ph type="title"/>
          </p:nvPr>
        </p:nvSpPr>
        <p:spPr>
          <a:xfrm>
            <a:off x="1067100" y="171445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Value Proposition</a:t>
            </a:r>
            <a:r>
              <a:rPr lang="en" dirty="0"/>
              <a:t> to StatsCan</a:t>
            </a:r>
            <a:endParaRPr dirty="0"/>
          </a:p>
        </p:txBody>
      </p:sp>
      <p:sp>
        <p:nvSpPr>
          <p:cNvPr id="353" name="Google Shape;353;p32"/>
          <p:cNvSpPr txBox="1">
            <a:spLocks noGrp="1"/>
          </p:cNvSpPr>
          <p:nvPr>
            <p:ph type="body" idx="1"/>
          </p:nvPr>
        </p:nvSpPr>
        <p:spPr>
          <a:xfrm>
            <a:off x="754335" y="959596"/>
            <a:ext cx="6375513" cy="2747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Data Literacy</a:t>
            </a:r>
            <a:endParaRPr lang="en-CA" b="1" dirty="0">
              <a:solidFill>
                <a:schemeClr val="bg1">
                  <a:lumMod val="85000"/>
                </a:schemeClr>
              </a:solidFill>
            </a:endParaRPr>
          </a:p>
          <a:p>
            <a:pPr marL="1200150" lvl="2" indent="-285750">
              <a:buFont typeface="Wingdings" panose="05000000000000000000" pitchFamily="2" charset="2"/>
              <a:buChar char="v"/>
            </a:pPr>
            <a:r>
              <a:rPr lang="en-CA" sz="2000" b="1" dirty="0">
                <a:solidFill>
                  <a:srgbClr val="FF980D"/>
                </a:solidFill>
              </a:rPr>
              <a:t>Response Analysis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Modular</a:t>
            </a:r>
            <a:r>
              <a:rPr lang="en-CA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Interdepartmental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Cost Recovery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CA" b="1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b="1" dirty="0">
              <a:solidFill>
                <a:schemeClr val="bg1"/>
              </a:solidFill>
            </a:endParaRPr>
          </a:p>
        </p:txBody>
      </p:sp>
      <p:sp>
        <p:nvSpPr>
          <p:cNvPr id="359" name="Google Shape;359;p32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3286897" y="3016600"/>
            <a:ext cx="42757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Hind"/>
              </a:rPr>
              <a:t>Demographic Information</a:t>
            </a:r>
          </a:p>
          <a:p>
            <a:r>
              <a:rPr lang="en-US" sz="2400" b="1" dirty="0">
                <a:solidFill>
                  <a:schemeClr val="bg1"/>
                </a:solidFill>
                <a:latin typeface="Hind"/>
              </a:rPr>
              <a:t>Categorical Analysis</a:t>
            </a:r>
          </a:p>
          <a:p>
            <a:endParaRPr lang="en-CA" sz="2400" dirty="0">
              <a:solidFill>
                <a:schemeClr val="bg1"/>
              </a:solidFill>
              <a:latin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36664277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 txBox="1">
            <a:spLocks noGrp="1"/>
          </p:cNvSpPr>
          <p:nvPr>
            <p:ph type="title"/>
          </p:nvPr>
        </p:nvSpPr>
        <p:spPr>
          <a:xfrm>
            <a:off x="1067100" y="171445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Value Proposition</a:t>
            </a:r>
            <a:r>
              <a:rPr lang="en" dirty="0"/>
              <a:t> to StatsCan</a:t>
            </a:r>
            <a:endParaRPr dirty="0"/>
          </a:p>
        </p:txBody>
      </p:sp>
      <p:sp>
        <p:nvSpPr>
          <p:cNvPr id="353" name="Google Shape;353;p32"/>
          <p:cNvSpPr txBox="1">
            <a:spLocks noGrp="1"/>
          </p:cNvSpPr>
          <p:nvPr>
            <p:ph type="body" idx="1"/>
          </p:nvPr>
        </p:nvSpPr>
        <p:spPr>
          <a:xfrm>
            <a:off x="754336" y="959596"/>
            <a:ext cx="6400226" cy="2747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b="1" dirty="0">
                <a:solidFill>
                  <a:schemeClr val="bg1">
                    <a:lumMod val="85000"/>
                  </a:schemeClr>
                </a:solidFill>
              </a:rPr>
              <a:t>Data Literacy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Response Analysis</a:t>
            </a:r>
          </a:p>
          <a:p>
            <a:pPr marL="1200150" lvl="2" indent="-285750">
              <a:buFont typeface="Wingdings" panose="05000000000000000000" pitchFamily="2" charset="2"/>
              <a:buChar char="v"/>
            </a:pPr>
            <a:r>
              <a:rPr lang="en-CA" sz="2000" b="1" dirty="0">
                <a:solidFill>
                  <a:srgbClr val="FF980A"/>
                </a:solidFill>
              </a:rPr>
              <a:t>Modular</a:t>
            </a:r>
            <a:r>
              <a:rPr lang="en-CA" sz="2000" dirty="0">
                <a:solidFill>
                  <a:srgbClr val="FF980A"/>
                </a:solidFill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Interdepartmental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Cost Recovery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CA" b="1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b="1" dirty="0">
              <a:solidFill>
                <a:schemeClr val="bg1"/>
              </a:solidFill>
            </a:endParaRPr>
          </a:p>
        </p:txBody>
      </p:sp>
      <p:sp>
        <p:nvSpPr>
          <p:cNvPr id="359" name="Google Shape;359;p32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6" name="Google Shape;275;p2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717" y="2176901"/>
            <a:ext cx="3105596" cy="2236969"/>
          </a:xfrm>
          <a:prstGeom prst="snip2DiagRect">
            <a:avLst>
              <a:gd name="adj1" fmla="val 0"/>
              <a:gd name="adj2" fmla="val 29927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02640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 txBox="1">
            <a:spLocks noGrp="1"/>
          </p:cNvSpPr>
          <p:nvPr>
            <p:ph type="title"/>
          </p:nvPr>
        </p:nvSpPr>
        <p:spPr>
          <a:xfrm>
            <a:off x="1067100" y="171445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Value Proposition</a:t>
            </a:r>
            <a:r>
              <a:rPr lang="en" dirty="0"/>
              <a:t> to StatsCan</a:t>
            </a:r>
            <a:endParaRPr dirty="0"/>
          </a:p>
        </p:txBody>
      </p:sp>
      <p:sp>
        <p:nvSpPr>
          <p:cNvPr id="353" name="Google Shape;353;p32"/>
          <p:cNvSpPr txBox="1">
            <a:spLocks noGrp="1"/>
          </p:cNvSpPr>
          <p:nvPr>
            <p:ph type="body" idx="1"/>
          </p:nvPr>
        </p:nvSpPr>
        <p:spPr>
          <a:xfrm>
            <a:off x="754336" y="959596"/>
            <a:ext cx="6400226" cy="2747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b="1" dirty="0">
                <a:solidFill>
                  <a:schemeClr val="bg1">
                    <a:lumMod val="85000"/>
                  </a:schemeClr>
                </a:solidFill>
              </a:rPr>
              <a:t>Data Literacy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Response Analysis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Modular</a:t>
            </a:r>
            <a:r>
              <a:rPr lang="en-CA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  <a:p>
            <a:pPr marL="1200150" lvl="2" indent="-285750">
              <a:buFont typeface="Wingdings" panose="05000000000000000000" pitchFamily="2" charset="2"/>
              <a:buChar char="v"/>
            </a:pPr>
            <a:r>
              <a:rPr lang="en-CA" sz="2000" b="1" dirty="0">
                <a:solidFill>
                  <a:srgbClr val="FF980A"/>
                </a:solidFill>
              </a:rPr>
              <a:t>Interdepartmental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Cost Recovery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CA" b="1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b="1" dirty="0">
              <a:solidFill>
                <a:schemeClr val="bg1"/>
              </a:solidFill>
            </a:endParaRPr>
          </a:p>
        </p:txBody>
      </p:sp>
      <p:sp>
        <p:nvSpPr>
          <p:cNvPr id="359" name="Google Shape;359;p32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EF7C5D3-01C9-418F-8BFE-6496EEEEF96E}"/>
              </a:ext>
            </a:extLst>
          </p:cNvPr>
          <p:cNvGrpSpPr/>
          <p:nvPr/>
        </p:nvGrpSpPr>
        <p:grpSpPr>
          <a:xfrm>
            <a:off x="3645110" y="2012895"/>
            <a:ext cx="3894766" cy="2799730"/>
            <a:chOff x="3645110" y="2012895"/>
            <a:chExt cx="3894766" cy="279973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3E4920-29EE-4C78-BDA2-A5D8E5090AA6}"/>
                </a:ext>
              </a:extLst>
            </p:cNvPr>
            <p:cNvGrpSpPr/>
            <p:nvPr/>
          </p:nvGrpSpPr>
          <p:grpSpPr>
            <a:xfrm>
              <a:off x="3645110" y="2012895"/>
              <a:ext cx="3720780" cy="2799730"/>
              <a:chOff x="3532095" y="2172325"/>
              <a:chExt cx="3720780" cy="2799730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AD878F2-28E1-4AFF-9C0F-23B750A084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61484" y="3167911"/>
                <a:ext cx="1758369" cy="1117833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7DD1F9D7-A577-4DC0-9EAE-8F0E20EFE9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88786" y="2462266"/>
                <a:ext cx="231068" cy="1823478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2C7FAE56-CD9B-494B-B8E5-1E7CE383D41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05055" y="4285744"/>
                <a:ext cx="2014798" cy="157347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E6FBCBFE-3CC8-493F-894B-D1B5E41CA2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309081" y="2462266"/>
                <a:ext cx="1779705" cy="1980825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39DDBF9A-B0BE-45B4-8FF9-FB3453F4A9D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61484" y="3119404"/>
                <a:ext cx="2168978" cy="48508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6B4594F-5D87-4468-AD85-A80A5C441B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32095" y="2632009"/>
                <a:ext cx="1262922" cy="757108"/>
              </a:xfrm>
              <a:prstGeom prst="rect">
                <a:avLst/>
              </a:prstGeom>
            </p:spPr>
          </p:pic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4553CB5-CA7D-4EDB-9BD2-656C13B4B579}"/>
                  </a:ext>
                </a:extLst>
              </p:cNvPr>
              <p:cNvSpPr/>
              <p:nvPr/>
            </p:nvSpPr>
            <p:spPr>
              <a:xfrm>
                <a:off x="6675563" y="2844108"/>
                <a:ext cx="405777" cy="463351"/>
              </a:xfrm>
              <a:prstGeom prst="ellipse">
                <a:avLst/>
              </a:prstGeom>
              <a:solidFill>
                <a:srgbClr val="FF980D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8505FBA2-B066-4D1B-A112-C67F48BC7A15}"/>
                  </a:ext>
                </a:extLst>
              </p:cNvPr>
              <p:cNvSpPr/>
              <p:nvPr/>
            </p:nvSpPr>
            <p:spPr>
              <a:xfrm>
                <a:off x="4064729" y="4211415"/>
                <a:ext cx="405777" cy="463351"/>
              </a:xfrm>
              <a:prstGeom prst="ellipse">
                <a:avLst/>
              </a:prstGeom>
              <a:solidFill>
                <a:srgbClr val="65FE4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023F55D-CFA9-4FAB-A35F-DEF4A43342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71097" y="2172325"/>
                <a:ext cx="967295" cy="579882"/>
              </a:xfrm>
              <a:prstGeom prst="rect">
                <a:avLst/>
              </a:prstGeom>
            </p:spPr>
          </p:pic>
          <p:pic>
            <p:nvPicPr>
              <p:cNvPr id="2050" name="Picture 2" descr="Image result for health canada">
                <a:extLst>
                  <a:ext uri="{FF2B5EF4-FFF2-40B4-BE49-F238E27FC236}">
                    <a16:creationId xmlns:a16="http://schemas.microsoft.com/office/drawing/2014/main" id="{389DEE1C-1C26-4A05-A0DC-A1592486333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8937" y="3901509"/>
                <a:ext cx="1070546" cy="10705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6" descr="Image result for government of canada">
                <a:extLst>
                  <a:ext uri="{FF2B5EF4-FFF2-40B4-BE49-F238E27FC236}">
                    <a16:creationId xmlns:a16="http://schemas.microsoft.com/office/drawing/2014/main" id="{604528D3-7181-4B5B-89E1-234BCB3F0B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25726" y="2803184"/>
                <a:ext cx="827149" cy="6203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2A867E8-5E18-4C7A-BDA9-261110B2A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40796" y="4097689"/>
              <a:ext cx="1599080" cy="675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68361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 txBox="1">
            <a:spLocks noGrp="1"/>
          </p:cNvSpPr>
          <p:nvPr>
            <p:ph type="title"/>
          </p:nvPr>
        </p:nvSpPr>
        <p:spPr>
          <a:xfrm>
            <a:off x="1067100" y="171445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Value Proposition</a:t>
            </a:r>
            <a:r>
              <a:rPr lang="en" dirty="0"/>
              <a:t> to StatsCan</a:t>
            </a:r>
            <a:endParaRPr dirty="0"/>
          </a:p>
        </p:txBody>
      </p:sp>
      <p:sp>
        <p:nvSpPr>
          <p:cNvPr id="353" name="Google Shape;353;p32"/>
          <p:cNvSpPr txBox="1">
            <a:spLocks noGrp="1"/>
          </p:cNvSpPr>
          <p:nvPr>
            <p:ph type="body" idx="1"/>
          </p:nvPr>
        </p:nvSpPr>
        <p:spPr>
          <a:xfrm>
            <a:off x="754336" y="959596"/>
            <a:ext cx="6400226" cy="2747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b="1" dirty="0">
                <a:solidFill>
                  <a:schemeClr val="bg1">
                    <a:lumMod val="85000"/>
                  </a:schemeClr>
                </a:solidFill>
              </a:rPr>
              <a:t>Data Literacy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Response Analysis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Modular</a:t>
            </a:r>
            <a:r>
              <a:rPr lang="en-CA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CA" b="1" dirty="0">
                <a:solidFill>
                  <a:schemeClr val="bg1">
                    <a:lumMod val="85000"/>
                  </a:schemeClr>
                </a:solidFill>
              </a:rPr>
              <a:t>Interdepartmental</a:t>
            </a:r>
          </a:p>
          <a:p>
            <a:pPr marL="1200150" lvl="2" indent="-285750">
              <a:buFont typeface="Wingdings" panose="05000000000000000000" pitchFamily="2" charset="2"/>
              <a:buChar char="v"/>
            </a:pPr>
            <a:r>
              <a:rPr lang="en-CA" sz="2000" b="1" dirty="0">
                <a:solidFill>
                  <a:srgbClr val="FF980A"/>
                </a:solidFill>
              </a:rPr>
              <a:t>Cost Recovery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CA" b="1" dirty="0">
              <a:solidFill>
                <a:schemeClr val="bg1"/>
              </a:solidFill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b="1" dirty="0">
              <a:solidFill>
                <a:schemeClr val="bg1"/>
              </a:solidFill>
            </a:endParaRPr>
          </a:p>
        </p:txBody>
      </p:sp>
      <p:sp>
        <p:nvSpPr>
          <p:cNvPr id="359" name="Google Shape;359;p32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pic>
        <p:nvPicPr>
          <p:cNvPr id="6" name="Google Shape;275;p2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742" y="1505666"/>
            <a:ext cx="2379458" cy="3137653"/>
          </a:xfrm>
          <a:prstGeom prst="snip2DiagRect">
            <a:avLst>
              <a:gd name="adj1" fmla="val 0"/>
              <a:gd name="adj2" fmla="val 29927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1368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>
            <a:spLocks noGrp="1"/>
          </p:cNvSpPr>
          <p:nvPr>
            <p:ph type="ctrTitle" idx="4294967295"/>
          </p:nvPr>
        </p:nvSpPr>
        <p:spPr>
          <a:xfrm>
            <a:off x="685800" y="18881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33CCCC"/>
                </a:solidFill>
              </a:rPr>
              <a:t>11,132,923</a:t>
            </a:r>
            <a:endParaRPr sz="9600" dirty="0">
              <a:solidFill>
                <a:srgbClr val="6699FF"/>
              </a:solidFill>
            </a:endParaRPr>
          </a:p>
        </p:txBody>
      </p:sp>
      <p:sp>
        <p:nvSpPr>
          <p:cNvPr id="317" name="Google Shape;317;p29"/>
          <p:cNvSpPr txBox="1">
            <a:spLocks noGrp="1"/>
          </p:cNvSpPr>
          <p:nvPr>
            <p:ph type="subTitle" idx="4294967295"/>
          </p:nvPr>
        </p:nvSpPr>
        <p:spPr>
          <a:xfrm>
            <a:off x="685800" y="26876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Website visits to statcan.gc.ca</a:t>
            </a:r>
            <a:endParaRPr dirty="0"/>
          </a:p>
        </p:txBody>
      </p:sp>
      <p:sp>
        <p:nvSpPr>
          <p:cNvPr id="318" name="Google Shape;318;p29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8"/>
          <p:cNvSpPr txBox="1">
            <a:spLocks noGrp="1"/>
          </p:cNvSpPr>
          <p:nvPr>
            <p:ph type="ctrTitle" idx="4294967295"/>
          </p:nvPr>
        </p:nvSpPr>
        <p:spPr>
          <a:xfrm>
            <a:off x="2715450" y="1523250"/>
            <a:ext cx="3691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404" name="Google Shape;404;p38"/>
          <p:cNvSpPr txBox="1">
            <a:spLocks noGrp="1"/>
          </p:cNvSpPr>
          <p:nvPr>
            <p:ph type="subTitle" idx="4294967295"/>
          </p:nvPr>
        </p:nvSpPr>
        <p:spPr>
          <a:xfrm>
            <a:off x="2715450" y="2494275"/>
            <a:ext cx="4939200" cy="14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66FF33"/>
                </a:solidFill>
              </a:rPr>
              <a:t>Any questions?</a:t>
            </a:r>
            <a:endParaRPr b="1" dirty="0">
              <a:solidFill>
                <a:srgbClr val="66FF33"/>
              </a:solidFill>
            </a:endParaRPr>
          </a:p>
        </p:txBody>
      </p:sp>
      <p:pic>
        <p:nvPicPr>
          <p:cNvPr id="405" name="Google Shape;405;p38" descr="10.jpg"/>
          <p:cNvPicPr preferRelativeResize="0"/>
          <p:nvPr/>
        </p:nvPicPr>
        <p:blipFill rotWithShape="1">
          <a:blip r:embed="rId3">
            <a:alphaModFix/>
          </a:blip>
          <a:srcRect l="22840" t="14463" r="22840" b="19038"/>
          <a:stretch/>
        </p:blipFill>
        <p:spPr>
          <a:xfrm rot="-5400000">
            <a:off x="-506100" y="506025"/>
            <a:ext cx="3251400" cy="2239200"/>
          </a:xfrm>
          <a:prstGeom prst="parallelogram">
            <a:avLst>
              <a:gd name="adj" fmla="val 63779"/>
            </a:avLst>
          </a:prstGeom>
          <a:noFill/>
          <a:ln>
            <a:noFill/>
          </a:ln>
        </p:spPr>
      </p:pic>
      <p:sp>
        <p:nvSpPr>
          <p:cNvPr id="406" name="Google Shape;406;p38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7F60B-A34D-4568-8D09-CCE984621B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AB77E11-895D-46C5-88DF-C81F7AE09CF6}"/>
              </a:ext>
            </a:extLst>
          </p:cNvPr>
          <p:cNvGrpSpPr/>
          <p:nvPr/>
        </p:nvGrpSpPr>
        <p:grpSpPr>
          <a:xfrm>
            <a:off x="2701140" y="2097025"/>
            <a:ext cx="2240730" cy="1601672"/>
            <a:chOff x="235342" y="-142742"/>
            <a:chExt cx="7809002" cy="443905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81D1241-F158-4A5F-934F-3FF4FBAC2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0" y="-142742"/>
              <a:ext cx="2057294" cy="1028647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502A779-E29E-4C50-A147-BC22C9D02131}"/>
                </a:ext>
              </a:extLst>
            </p:cNvPr>
            <p:cNvGrpSpPr/>
            <p:nvPr/>
          </p:nvGrpSpPr>
          <p:grpSpPr>
            <a:xfrm>
              <a:off x="235342" y="371582"/>
              <a:ext cx="7809002" cy="3924729"/>
              <a:chOff x="235342" y="371582"/>
              <a:chExt cx="7809002" cy="3924729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C293BCA2-79E3-4ADA-9A97-A872B099CA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4701" y="1623317"/>
                <a:ext cx="3739793" cy="1982912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7F2180B3-ACDD-460F-9740-66786D9B7E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73047" y="371582"/>
                <a:ext cx="491447" cy="3234647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EE5AFA81-7702-4ED4-825B-9568994598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79315" y="3606229"/>
                <a:ext cx="4285179" cy="279116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6254A884-15AC-44A2-BEA8-27478BE4041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7876" y="371582"/>
                <a:ext cx="3785171" cy="3513763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53B3FF24-854D-4BD9-94C7-AD6803EA158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24701" y="1537271"/>
                <a:ext cx="4613097" cy="86047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3D22D07B-2B24-45AE-ABCC-4B7C0ED878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5342" y="672688"/>
                <a:ext cx="2686050" cy="1343025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8C4F05E8-CE55-4534-A85B-BC6488378C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58294" y="3272640"/>
                <a:ext cx="2686050" cy="946293"/>
              </a:xfrm>
              <a:prstGeom prst="rect">
                <a:avLst/>
              </a:prstGeom>
            </p:spPr>
          </p:pic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1FB684D0-794F-451B-B69A-A64CA63C2CC5}"/>
                  </a:ext>
                </a:extLst>
              </p:cNvPr>
              <p:cNvSpPr/>
              <p:nvPr/>
            </p:nvSpPr>
            <p:spPr>
              <a:xfrm>
                <a:off x="6921036" y="1048927"/>
                <a:ext cx="863029" cy="821933"/>
              </a:xfrm>
              <a:prstGeom prst="ellipse">
                <a:avLst/>
              </a:prstGeom>
              <a:solidFill>
                <a:srgbClr val="FF980D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53CC315-A799-476D-ACAF-E43923BB4C21}"/>
                  </a:ext>
                </a:extLst>
              </p:cNvPr>
              <p:cNvSpPr/>
              <p:nvPr/>
            </p:nvSpPr>
            <p:spPr>
              <a:xfrm>
                <a:off x="1368176" y="3474378"/>
                <a:ext cx="863029" cy="821933"/>
              </a:xfrm>
              <a:prstGeom prst="ellipse">
                <a:avLst/>
              </a:prstGeom>
              <a:solidFill>
                <a:srgbClr val="65FE4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2583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0"/>
          <p:cNvSpPr txBox="1">
            <a:spLocks noGrp="1"/>
          </p:cNvSpPr>
          <p:nvPr>
            <p:ph type="ctrTitle" idx="4294967295"/>
          </p:nvPr>
        </p:nvSpPr>
        <p:spPr>
          <a:xfrm>
            <a:off x="1371599" y="952800"/>
            <a:ext cx="7185176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rgbClr val="FFCC00"/>
                </a:solidFill>
              </a:rPr>
              <a:t>68,620 </a:t>
            </a:r>
            <a:r>
              <a:rPr lang="en-US" sz="4800" dirty="0">
                <a:solidFill>
                  <a:srgbClr val="FFCC00"/>
                </a:solidFill>
              </a:rPr>
              <a:t>publications</a:t>
            </a:r>
            <a:endParaRPr sz="4000" dirty="0">
              <a:solidFill>
                <a:srgbClr val="FFCC00"/>
              </a:solidFill>
            </a:endParaRPr>
          </a:p>
        </p:txBody>
      </p:sp>
      <p:sp>
        <p:nvSpPr>
          <p:cNvPr id="324" name="Google Shape;324;p30"/>
          <p:cNvSpPr txBox="1">
            <a:spLocks noGrp="1"/>
          </p:cNvSpPr>
          <p:nvPr>
            <p:ph type="subTitle" idx="4294967295"/>
          </p:nvPr>
        </p:nvSpPr>
        <p:spPr>
          <a:xfrm>
            <a:off x="1371600" y="1487508"/>
            <a:ext cx="60342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Available to Canadians</a:t>
            </a:r>
            <a:endParaRPr sz="1800" dirty="0"/>
          </a:p>
        </p:txBody>
      </p:sp>
      <p:sp>
        <p:nvSpPr>
          <p:cNvPr id="325" name="Google Shape;325;p30"/>
          <p:cNvSpPr txBox="1">
            <a:spLocks noGrp="1"/>
          </p:cNvSpPr>
          <p:nvPr>
            <p:ph type="ctrTitle" idx="4294967295"/>
          </p:nvPr>
        </p:nvSpPr>
        <p:spPr>
          <a:xfrm>
            <a:off x="1371600" y="3581693"/>
            <a:ext cx="60342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0066"/>
                </a:solidFill>
              </a:rPr>
              <a:t>5,036 </a:t>
            </a:r>
            <a:r>
              <a:rPr lang="en" sz="4800" dirty="0">
                <a:solidFill>
                  <a:srgbClr val="FF0066"/>
                </a:solidFill>
              </a:rPr>
              <a:t>tables</a:t>
            </a:r>
            <a:endParaRPr sz="7200" dirty="0">
              <a:solidFill>
                <a:srgbClr val="FF0066"/>
              </a:solidFill>
            </a:endParaRPr>
          </a:p>
        </p:txBody>
      </p:sp>
      <p:sp>
        <p:nvSpPr>
          <p:cNvPr id="326" name="Google Shape;326;p30"/>
          <p:cNvSpPr txBox="1">
            <a:spLocks noGrp="1"/>
          </p:cNvSpPr>
          <p:nvPr>
            <p:ph type="subTitle" idx="4294967295"/>
          </p:nvPr>
        </p:nvSpPr>
        <p:spPr>
          <a:xfrm>
            <a:off x="1371600" y="4116401"/>
            <a:ext cx="60342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To analyze</a:t>
            </a:r>
            <a:endParaRPr sz="1800" dirty="0"/>
          </a:p>
        </p:txBody>
      </p:sp>
      <p:sp>
        <p:nvSpPr>
          <p:cNvPr id="327" name="Google Shape;327;p30"/>
          <p:cNvSpPr txBox="1">
            <a:spLocks noGrp="1"/>
          </p:cNvSpPr>
          <p:nvPr>
            <p:ph type="ctrTitle" idx="4294967295"/>
          </p:nvPr>
        </p:nvSpPr>
        <p:spPr>
          <a:xfrm>
            <a:off x="1371600" y="2267247"/>
            <a:ext cx="60342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6600"/>
                </a:solidFill>
              </a:rPr>
              <a:t>157</a:t>
            </a:r>
            <a:r>
              <a:rPr lang="en" sz="4800" dirty="0">
                <a:solidFill>
                  <a:srgbClr val="FF6600"/>
                </a:solidFill>
              </a:rPr>
              <a:t> surveys</a:t>
            </a:r>
            <a:endParaRPr sz="4800" dirty="0">
              <a:solidFill>
                <a:srgbClr val="FF6600"/>
              </a:solidFill>
            </a:endParaRPr>
          </a:p>
        </p:txBody>
      </p:sp>
      <p:sp>
        <p:nvSpPr>
          <p:cNvPr id="328" name="Google Shape;328;p30"/>
          <p:cNvSpPr txBox="1">
            <a:spLocks noGrp="1"/>
          </p:cNvSpPr>
          <p:nvPr>
            <p:ph type="subTitle" idx="4294967295"/>
          </p:nvPr>
        </p:nvSpPr>
        <p:spPr>
          <a:xfrm>
            <a:off x="1371600" y="2801955"/>
            <a:ext cx="60342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In collection currently</a:t>
            </a:r>
            <a:endParaRPr sz="1800" dirty="0"/>
          </a:p>
        </p:txBody>
      </p:sp>
      <p:sp>
        <p:nvSpPr>
          <p:cNvPr id="329" name="Google Shape;329;p30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ctrTitle"/>
          </p:nvPr>
        </p:nvSpPr>
        <p:spPr>
          <a:xfrm>
            <a:off x="2647900" y="1811950"/>
            <a:ext cx="3848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Stories</a:t>
            </a:r>
            <a:endParaRPr dirty="0"/>
          </a:p>
        </p:txBody>
      </p:sp>
      <p:sp>
        <p:nvSpPr>
          <p:cNvPr id="219" name="Google Shape;219;p18"/>
          <p:cNvSpPr txBox="1">
            <a:spLocks noGrp="1"/>
          </p:cNvSpPr>
          <p:nvPr>
            <p:ph type="subTitle" idx="1"/>
          </p:nvPr>
        </p:nvSpPr>
        <p:spPr>
          <a:xfrm>
            <a:off x="2647975" y="2916250"/>
            <a:ext cx="3848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Care?</a:t>
            </a:r>
            <a:endParaRPr dirty="0"/>
          </a:p>
        </p:txBody>
      </p:sp>
      <p:sp>
        <p:nvSpPr>
          <p:cNvPr id="220" name="Google Shape;220;p18"/>
          <p:cNvSpPr txBox="1">
            <a:spLocks noGrp="1"/>
          </p:cNvSpPr>
          <p:nvPr>
            <p:ph type="sldNum" idx="4294967295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3582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>
            <a:spLocks noGrp="1"/>
          </p:cNvSpPr>
          <p:nvPr>
            <p:ph type="title"/>
          </p:nvPr>
        </p:nvSpPr>
        <p:spPr>
          <a:xfrm>
            <a:off x="4374000" y="2145227"/>
            <a:ext cx="2855400" cy="17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Janice &amp; Dean</a:t>
            </a:r>
            <a:endParaRPr dirty="0"/>
          </a:p>
        </p:txBody>
      </p:sp>
      <p:sp>
        <p:nvSpPr>
          <p:cNvPr id="274" name="Google Shape;274;p24"/>
          <p:cNvSpPr txBox="1">
            <a:spLocks noGrp="1"/>
          </p:cNvSpPr>
          <p:nvPr>
            <p:ph type="body" idx="1"/>
          </p:nvPr>
        </p:nvSpPr>
        <p:spPr>
          <a:xfrm>
            <a:off x="4374000" y="3711502"/>
            <a:ext cx="2855400" cy="13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/>
              <a:t>Family in Halifax, NS</a:t>
            </a:r>
            <a:endParaRPr sz="1400" dirty="0"/>
          </a:p>
        </p:txBody>
      </p:sp>
      <p:pic>
        <p:nvPicPr>
          <p:cNvPr id="275" name="Google Shape;275;p2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72" y="554930"/>
            <a:ext cx="3585200" cy="2688900"/>
          </a:xfrm>
          <a:prstGeom prst="snip2DiagRect">
            <a:avLst>
              <a:gd name="adj1" fmla="val 0"/>
              <a:gd name="adj2" fmla="val 29927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76" name="Google Shape;276;p2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153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>
            <a:spLocks noGrp="1"/>
          </p:cNvSpPr>
          <p:nvPr>
            <p:ph type="title"/>
          </p:nvPr>
        </p:nvSpPr>
        <p:spPr>
          <a:xfrm>
            <a:off x="4539004" y="2200229"/>
            <a:ext cx="2855400" cy="17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Harpreet</a:t>
            </a:r>
            <a:endParaRPr dirty="0"/>
          </a:p>
        </p:txBody>
      </p:sp>
      <p:sp>
        <p:nvSpPr>
          <p:cNvPr id="274" name="Google Shape;274;p24"/>
          <p:cNvSpPr txBox="1">
            <a:spLocks noGrp="1"/>
          </p:cNvSpPr>
          <p:nvPr>
            <p:ph type="body" idx="1"/>
          </p:nvPr>
        </p:nvSpPr>
        <p:spPr>
          <a:xfrm>
            <a:off x="4539004" y="3749125"/>
            <a:ext cx="2855400" cy="13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/>
              <a:t>Teacher in Toronto, ON</a:t>
            </a:r>
            <a:endParaRPr sz="1400" dirty="0"/>
          </a:p>
        </p:txBody>
      </p:sp>
      <p:pic>
        <p:nvPicPr>
          <p:cNvPr id="275" name="Google Shape;275;p2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00" y="436423"/>
            <a:ext cx="3904500" cy="2430327"/>
          </a:xfrm>
          <a:prstGeom prst="snip2DiagRect">
            <a:avLst>
              <a:gd name="adj1" fmla="val 0"/>
              <a:gd name="adj2" fmla="val 29927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76" name="Google Shape;276;p2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>
            <a:spLocks noGrp="1"/>
          </p:cNvSpPr>
          <p:nvPr>
            <p:ph type="title"/>
          </p:nvPr>
        </p:nvSpPr>
        <p:spPr>
          <a:xfrm>
            <a:off x="4539004" y="2200229"/>
            <a:ext cx="2855400" cy="17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Janly</a:t>
            </a:r>
            <a:endParaRPr dirty="0"/>
          </a:p>
        </p:txBody>
      </p:sp>
      <p:sp>
        <p:nvSpPr>
          <p:cNvPr id="274" name="Google Shape;274;p24"/>
          <p:cNvSpPr txBox="1">
            <a:spLocks noGrp="1"/>
          </p:cNvSpPr>
          <p:nvPr>
            <p:ph type="body" idx="1"/>
          </p:nvPr>
        </p:nvSpPr>
        <p:spPr>
          <a:xfrm>
            <a:off x="4539004" y="3749125"/>
            <a:ext cx="2855400" cy="13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/>
              <a:t>Dutch Farmer</a:t>
            </a:r>
            <a:endParaRPr sz="1400" dirty="0"/>
          </a:p>
        </p:txBody>
      </p:sp>
      <p:pic>
        <p:nvPicPr>
          <p:cNvPr id="275" name="Google Shape;275;p2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05" y="436423"/>
            <a:ext cx="3645490" cy="2430327"/>
          </a:xfrm>
          <a:prstGeom prst="snip2DiagRect">
            <a:avLst>
              <a:gd name="adj1" fmla="val 0"/>
              <a:gd name="adj2" fmla="val 29927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76" name="Google Shape;276;p2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2735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1F30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"/>
          <p:cNvSpPr txBox="1">
            <a:spLocks noGrp="1"/>
          </p:cNvSpPr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5400" dirty="0"/>
              <a:t>Know Canada!</a:t>
            </a:r>
            <a:endParaRPr sz="5400" dirty="0"/>
          </a:p>
        </p:txBody>
      </p:sp>
      <p:sp>
        <p:nvSpPr>
          <p:cNvPr id="14" name="Google Shape;240;p21">
            <a:extLst>
              <a:ext uri="{FF2B5EF4-FFF2-40B4-BE49-F238E27FC236}">
                <a16:creationId xmlns:a16="http://schemas.microsoft.com/office/drawing/2014/main" id="{F94156D7-D495-4263-857B-E6B4CA8D5053}"/>
              </a:ext>
            </a:extLst>
          </p:cNvPr>
          <p:cNvSpPr/>
          <p:nvPr/>
        </p:nvSpPr>
        <p:spPr>
          <a:xfrm>
            <a:off x="4434189" y="558684"/>
            <a:ext cx="275621" cy="26317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241;p21">
            <a:extLst>
              <a:ext uri="{FF2B5EF4-FFF2-40B4-BE49-F238E27FC236}">
                <a16:creationId xmlns:a16="http://schemas.microsoft.com/office/drawing/2014/main" id="{43D3879A-04C5-4230-AC1A-E26EECA139AB}"/>
              </a:ext>
            </a:extLst>
          </p:cNvPr>
          <p:cNvGrpSpPr/>
          <p:nvPr/>
        </p:nvGrpSpPr>
        <p:grpSpPr>
          <a:xfrm>
            <a:off x="4792004" y="329011"/>
            <a:ext cx="1333298" cy="1333379"/>
            <a:chOff x="6654650" y="3665275"/>
            <a:chExt cx="409100" cy="409125"/>
          </a:xfrm>
        </p:grpSpPr>
        <p:sp>
          <p:nvSpPr>
            <p:cNvPr id="16" name="Google Shape;242;p21">
              <a:extLst>
                <a:ext uri="{FF2B5EF4-FFF2-40B4-BE49-F238E27FC236}">
                  <a16:creationId xmlns:a16="http://schemas.microsoft.com/office/drawing/2014/main" id="{B0F6FD89-FCD1-4404-A15A-938D10B0F988}"/>
                </a:ext>
              </a:extLst>
            </p:cNvPr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669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43;p21">
              <a:extLst>
                <a:ext uri="{FF2B5EF4-FFF2-40B4-BE49-F238E27FC236}">
                  <a16:creationId xmlns:a16="http://schemas.microsoft.com/office/drawing/2014/main" id="{251C8030-64C4-4275-8B5D-7CB6556C307A}"/>
                </a:ext>
              </a:extLst>
            </p:cNvPr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669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244;p21">
            <a:extLst>
              <a:ext uri="{FF2B5EF4-FFF2-40B4-BE49-F238E27FC236}">
                <a16:creationId xmlns:a16="http://schemas.microsoft.com/office/drawing/2014/main" id="{54513404-36AB-4851-87A1-40E79FB8D5C5}"/>
              </a:ext>
            </a:extLst>
          </p:cNvPr>
          <p:cNvGrpSpPr/>
          <p:nvPr/>
        </p:nvGrpSpPr>
        <p:grpSpPr>
          <a:xfrm>
            <a:off x="3950029" y="1391844"/>
            <a:ext cx="484172" cy="484200"/>
            <a:chOff x="570875" y="4322250"/>
            <a:chExt cx="443300" cy="443325"/>
          </a:xfrm>
        </p:grpSpPr>
        <p:sp>
          <p:nvSpPr>
            <p:cNvPr id="19" name="Google Shape;245;p21">
              <a:extLst>
                <a:ext uri="{FF2B5EF4-FFF2-40B4-BE49-F238E27FC236}">
                  <a16:creationId xmlns:a16="http://schemas.microsoft.com/office/drawing/2014/main" id="{B042F3F1-0E89-48A6-A4F4-EBCB0C585E14}"/>
                </a:ext>
              </a:extLst>
            </p:cNvPr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46;p21">
              <a:extLst>
                <a:ext uri="{FF2B5EF4-FFF2-40B4-BE49-F238E27FC236}">
                  <a16:creationId xmlns:a16="http://schemas.microsoft.com/office/drawing/2014/main" id="{F9EC37A2-3D85-4EB3-A160-C2B24381ABF7}"/>
                </a:ext>
              </a:extLst>
            </p:cNvPr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47;p21">
              <a:extLst>
                <a:ext uri="{FF2B5EF4-FFF2-40B4-BE49-F238E27FC236}">
                  <a16:creationId xmlns:a16="http://schemas.microsoft.com/office/drawing/2014/main" id="{E3777393-46CF-4C57-BF5F-2B8AD458C6E7}"/>
                </a:ext>
              </a:extLst>
            </p:cNvPr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48;p21">
              <a:extLst>
                <a:ext uri="{FF2B5EF4-FFF2-40B4-BE49-F238E27FC236}">
                  <a16:creationId xmlns:a16="http://schemas.microsoft.com/office/drawing/2014/main" id="{FF03DF83-AF3F-46A5-80B6-0FB0CF4D2CD6}"/>
                </a:ext>
              </a:extLst>
            </p:cNvPr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49;p21">
            <a:extLst>
              <a:ext uri="{FF2B5EF4-FFF2-40B4-BE49-F238E27FC236}">
                <a16:creationId xmlns:a16="http://schemas.microsoft.com/office/drawing/2014/main" id="{09F81C98-A187-4BFC-8ACB-E4A1D8C145C9}"/>
              </a:ext>
            </a:extLst>
          </p:cNvPr>
          <p:cNvSpPr/>
          <p:nvPr/>
        </p:nvSpPr>
        <p:spPr>
          <a:xfrm rot="1892490">
            <a:off x="6189249" y="954079"/>
            <a:ext cx="275600" cy="26315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50;p21">
            <a:extLst>
              <a:ext uri="{FF2B5EF4-FFF2-40B4-BE49-F238E27FC236}">
                <a16:creationId xmlns:a16="http://schemas.microsoft.com/office/drawing/2014/main" id="{05156E66-42D5-428C-AF2C-5739BACDEDBF}"/>
              </a:ext>
            </a:extLst>
          </p:cNvPr>
          <p:cNvSpPr/>
          <p:nvPr/>
        </p:nvSpPr>
        <p:spPr>
          <a:xfrm rot="-931596">
            <a:off x="5625638" y="1792132"/>
            <a:ext cx="186411" cy="17799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602772A-469F-474F-9365-797DA15D72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1204" b="75278" l="16500" r="8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92004" y="506289"/>
            <a:ext cx="949952" cy="10259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umain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938</Words>
  <Application>Microsoft Office PowerPoint</Application>
  <PresentationFormat>On-screen Show (16:9)</PresentationFormat>
  <Paragraphs>203</Paragraphs>
  <Slides>31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Hind</vt:lpstr>
      <vt:lpstr>Wingdings</vt:lpstr>
      <vt:lpstr>Dumaine</vt:lpstr>
      <vt:lpstr>PowerPoint Presentation</vt:lpstr>
      <vt:lpstr>Canadians &amp;  Data Literacy</vt:lpstr>
      <vt:lpstr>11,132,923</vt:lpstr>
      <vt:lpstr>68,620 publications</vt:lpstr>
      <vt:lpstr>User Stories</vt:lpstr>
      <vt:lpstr>Janice &amp; Dean</vt:lpstr>
      <vt:lpstr>Harpreet</vt:lpstr>
      <vt:lpstr>Janly</vt:lpstr>
      <vt:lpstr>Know Canada!</vt:lpstr>
      <vt:lpstr>PowerPoint Presentation</vt:lpstr>
      <vt:lpstr>Troubleshooting</vt:lpstr>
      <vt:lpstr>Risk – IT Security</vt:lpstr>
      <vt:lpstr>Risk – IT Security</vt:lpstr>
      <vt:lpstr>Risk – IT Security</vt:lpstr>
      <vt:lpstr>Risk – IT Security</vt:lpstr>
      <vt:lpstr>Risk – Public Perception</vt:lpstr>
      <vt:lpstr>Risk – Public Perception</vt:lpstr>
      <vt:lpstr>Risk – Public Perception</vt:lpstr>
      <vt:lpstr>Risk – Public Perception</vt:lpstr>
      <vt:lpstr>Risk – System Failure</vt:lpstr>
      <vt:lpstr>Risk – IT Security</vt:lpstr>
      <vt:lpstr>Risk – IT Security</vt:lpstr>
      <vt:lpstr>Risk – IT Security</vt:lpstr>
      <vt:lpstr>Value Proposition to StatsCan</vt:lpstr>
      <vt:lpstr>Value Proposition to StatsCan</vt:lpstr>
      <vt:lpstr>Value Proposition to StatsCan</vt:lpstr>
      <vt:lpstr>Value Proposition to StatsCan</vt:lpstr>
      <vt:lpstr>Value Proposition to StatsCan</vt:lpstr>
      <vt:lpstr>Value Proposition to StatsCan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Gameify Statistics Canada</dc:title>
  <dc:creator>Dougall Percival</dc:creator>
  <cp:lastModifiedBy>Dougall Percival</cp:lastModifiedBy>
  <cp:revision>272</cp:revision>
  <dcterms:modified xsi:type="dcterms:W3CDTF">2019-07-25T14:23:04Z</dcterms:modified>
</cp:coreProperties>
</file>